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60" r:id="rId2"/>
    <p:sldId id="262" r:id="rId3"/>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B766A"/>
    <a:srgbClr val="E68A97"/>
    <a:srgbClr val="CAE3CC"/>
    <a:srgbClr val="57B38A"/>
    <a:srgbClr val="77C0B2"/>
    <a:srgbClr val="F8B73D"/>
    <a:srgbClr val="99C998"/>
    <a:srgbClr val="A4D3C5"/>
    <a:srgbClr val="C8934C"/>
    <a:srgbClr val="FDD0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2" d="100"/>
          <a:sy n="52" d="100"/>
        </p:scale>
        <p:origin x="2316" y="8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CA415854-2C03-4579-9C6C-81EBC1566020}" type="datetimeFigureOut">
              <a:rPr kumimoji="1" lang="ja-JP" altLang="en-US" smtClean="0"/>
              <a:t>2025/6/24</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933273EE-3FB1-4F1E-90AE-7AA2C18D77CF}" type="slidenum">
              <a:rPr kumimoji="1" lang="ja-JP" altLang="en-US" smtClean="0"/>
              <a:t>‹#›</a:t>
            </a:fld>
            <a:endParaRPr kumimoji="1" lang="ja-JP" altLang="en-US"/>
          </a:p>
        </p:txBody>
      </p:sp>
    </p:spTree>
    <p:extLst>
      <p:ext uri="{BB962C8B-B14F-4D97-AF65-F5344CB8AC3E}">
        <p14:creationId xmlns:p14="http://schemas.microsoft.com/office/powerpoint/2010/main" val="158972815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D0572EF9-43B2-44F2-9BA2-FD2886884A05}" type="datetimeFigureOut">
              <a:rPr kumimoji="1" lang="ja-JP" altLang="en-US" smtClean="0"/>
              <a:t>2025/6/24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DB2276C-F592-430F-BCFB-65ED34B69DCF}" type="slidenum">
              <a:rPr kumimoji="1" lang="ja-JP" altLang="en-US" smtClean="0"/>
              <a:t>‹#›</a:t>
            </a:fld>
            <a:endParaRPr kumimoji="1" lang="ja-JP" altLang="en-US"/>
          </a:p>
        </p:txBody>
      </p:sp>
    </p:spTree>
    <p:extLst>
      <p:ext uri="{BB962C8B-B14F-4D97-AF65-F5344CB8AC3E}">
        <p14:creationId xmlns:p14="http://schemas.microsoft.com/office/powerpoint/2010/main" val="1440627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0572EF9-43B2-44F2-9BA2-FD2886884A05}" type="datetimeFigureOut">
              <a:rPr kumimoji="1" lang="ja-JP" altLang="en-US" smtClean="0"/>
              <a:t>2025/6/24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DB2276C-F592-430F-BCFB-65ED34B69DCF}" type="slidenum">
              <a:rPr kumimoji="1" lang="ja-JP" altLang="en-US" smtClean="0"/>
              <a:t>‹#›</a:t>
            </a:fld>
            <a:endParaRPr kumimoji="1" lang="ja-JP" altLang="en-US"/>
          </a:p>
        </p:txBody>
      </p:sp>
    </p:spTree>
    <p:extLst>
      <p:ext uri="{BB962C8B-B14F-4D97-AF65-F5344CB8AC3E}">
        <p14:creationId xmlns:p14="http://schemas.microsoft.com/office/powerpoint/2010/main" val="492254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0572EF9-43B2-44F2-9BA2-FD2886884A05}" type="datetimeFigureOut">
              <a:rPr kumimoji="1" lang="ja-JP" altLang="en-US" smtClean="0"/>
              <a:t>2025/6/24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DB2276C-F592-430F-BCFB-65ED34B69DCF}" type="slidenum">
              <a:rPr kumimoji="1" lang="ja-JP" altLang="en-US" smtClean="0"/>
              <a:t>‹#›</a:t>
            </a:fld>
            <a:endParaRPr kumimoji="1" lang="ja-JP" altLang="en-US"/>
          </a:p>
        </p:txBody>
      </p:sp>
    </p:spTree>
    <p:extLst>
      <p:ext uri="{BB962C8B-B14F-4D97-AF65-F5344CB8AC3E}">
        <p14:creationId xmlns:p14="http://schemas.microsoft.com/office/powerpoint/2010/main" val="2906841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0572EF9-43B2-44F2-9BA2-FD2886884A05}" type="datetimeFigureOut">
              <a:rPr kumimoji="1" lang="ja-JP" altLang="en-US" smtClean="0"/>
              <a:t>2025/6/24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DB2276C-F592-430F-BCFB-65ED34B69DCF}" type="slidenum">
              <a:rPr kumimoji="1" lang="ja-JP" altLang="en-US" smtClean="0"/>
              <a:t>‹#›</a:t>
            </a:fld>
            <a:endParaRPr kumimoji="1" lang="ja-JP" altLang="en-US"/>
          </a:p>
        </p:txBody>
      </p:sp>
    </p:spTree>
    <p:extLst>
      <p:ext uri="{BB962C8B-B14F-4D97-AF65-F5344CB8AC3E}">
        <p14:creationId xmlns:p14="http://schemas.microsoft.com/office/powerpoint/2010/main" val="36248755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D0572EF9-43B2-44F2-9BA2-FD2886884A05}" type="datetimeFigureOut">
              <a:rPr kumimoji="1" lang="ja-JP" altLang="en-US" smtClean="0"/>
              <a:t>2025/6/24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DB2276C-F592-430F-BCFB-65ED34B69DCF}" type="slidenum">
              <a:rPr kumimoji="1" lang="ja-JP" altLang="en-US" smtClean="0"/>
              <a:t>‹#›</a:t>
            </a:fld>
            <a:endParaRPr kumimoji="1" lang="ja-JP" altLang="en-US"/>
          </a:p>
        </p:txBody>
      </p:sp>
    </p:spTree>
    <p:extLst>
      <p:ext uri="{BB962C8B-B14F-4D97-AF65-F5344CB8AC3E}">
        <p14:creationId xmlns:p14="http://schemas.microsoft.com/office/powerpoint/2010/main" val="2157639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D0572EF9-43B2-44F2-9BA2-FD2886884A05}" type="datetimeFigureOut">
              <a:rPr kumimoji="1" lang="ja-JP" altLang="en-US" smtClean="0"/>
              <a:t>2025/6/24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DB2276C-F592-430F-BCFB-65ED34B69DCF}" type="slidenum">
              <a:rPr kumimoji="1" lang="ja-JP" altLang="en-US" smtClean="0"/>
              <a:t>‹#›</a:t>
            </a:fld>
            <a:endParaRPr kumimoji="1" lang="ja-JP" altLang="en-US"/>
          </a:p>
        </p:txBody>
      </p:sp>
    </p:spTree>
    <p:extLst>
      <p:ext uri="{BB962C8B-B14F-4D97-AF65-F5344CB8AC3E}">
        <p14:creationId xmlns:p14="http://schemas.microsoft.com/office/powerpoint/2010/main" val="1609599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D0572EF9-43B2-44F2-9BA2-FD2886884A05}" type="datetimeFigureOut">
              <a:rPr kumimoji="1" lang="ja-JP" altLang="en-US" smtClean="0"/>
              <a:t>2025/6/24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DB2276C-F592-430F-BCFB-65ED34B69DCF}" type="slidenum">
              <a:rPr kumimoji="1" lang="ja-JP" altLang="en-US" smtClean="0"/>
              <a:t>‹#›</a:t>
            </a:fld>
            <a:endParaRPr kumimoji="1" lang="ja-JP" altLang="en-US"/>
          </a:p>
        </p:txBody>
      </p:sp>
    </p:spTree>
    <p:extLst>
      <p:ext uri="{BB962C8B-B14F-4D97-AF65-F5344CB8AC3E}">
        <p14:creationId xmlns:p14="http://schemas.microsoft.com/office/powerpoint/2010/main" val="975561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D0572EF9-43B2-44F2-9BA2-FD2886884A05}" type="datetimeFigureOut">
              <a:rPr kumimoji="1" lang="ja-JP" altLang="en-US" smtClean="0"/>
              <a:t>2025/6/24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DB2276C-F592-430F-BCFB-65ED34B69DCF}" type="slidenum">
              <a:rPr kumimoji="1" lang="ja-JP" altLang="en-US" smtClean="0"/>
              <a:t>‹#›</a:t>
            </a:fld>
            <a:endParaRPr kumimoji="1" lang="ja-JP" altLang="en-US"/>
          </a:p>
        </p:txBody>
      </p:sp>
    </p:spTree>
    <p:extLst>
      <p:ext uri="{BB962C8B-B14F-4D97-AF65-F5344CB8AC3E}">
        <p14:creationId xmlns:p14="http://schemas.microsoft.com/office/powerpoint/2010/main" val="4034023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572EF9-43B2-44F2-9BA2-FD2886884A05}" type="datetimeFigureOut">
              <a:rPr kumimoji="1" lang="ja-JP" altLang="en-US" smtClean="0"/>
              <a:t>2025/6/24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DB2276C-F592-430F-BCFB-65ED34B69DCF}" type="slidenum">
              <a:rPr kumimoji="1" lang="ja-JP" altLang="en-US" smtClean="0"/>
              <a:t>‹#›</a:t>
            </a:fld>
            <a:endParaRPr kumimoji="1" lang="ja-JP" altLang="en-US"/>
          </a:p>
        </p:txBody>
      </p:sp>
    </p:spTree>
    <p:extLst>
      <p:ext uri="{BB962C8B-B14F-4D97-AF65-F5344CB8AC3E}">
        <p14:creationId xmlns:p14="http://schemas.microsoft.com/office/powerpoint/2010/main" val="33111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0572EF9-43B2-44F2-9BA2-FD2886884A05}" type="datetimeFigureOut">
              <a:rPr kumimoji="1" lang="ja-JP" altLang="en-US" smtClean="0"/>
              <a:t>2025/6/24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DB2276C-F592-430F-BCFB-65ED34B69DCF}" type="slidenum">
              <a:rPr kumimoji="1" lang="ja-JP" altLang="en-US" smtClean="0"/>
              <a:t>‹#›</a:t>
            </a:fld>
            <a:endParaRPr kumimoji="1" lang="ja-JP" altLang="en-US"/>
          </a:p>
        </p:txBody>
      </p:sp>
    </p:spTree>
    <p:extLst>
      <p:ext uri="{BB962C8B-B14F-4D97-AF65-F5344CB8AC3E}">
        <p14:creationId xmlns:p14="http://schemas.microsoft.com/office/powerpoint/2010/main" val="2489347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0572EF9-43B2-44F2-9BA2-FD2886884A05}" type="datetimeFigureOut">
              <a:rPr kumimoji="1" lang="ja-JP" altLang="en-US" smtClean="0"/>
              <a:t>2025/6/24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DB2276C-F592-430F-BCFB-65ED34B69DCF}" type="slidenum">
              <a:rPr kumimoji="1" lang="ja-JP" altLang="en-US" smtClean="0"/>
              <a:t>‹#›</a:t>
            </a:fld>
            <a:endParaRPr kumimoji="1" lang="ja-JP" altLang="en-US"/>
          </a:p>
        </p:txBody>
      </p:sp>
    </p:spTree>
    <p:extLst>
      <p:ext uri="{BB962C8B-B14F-4D97-AF65-F5344CB8AC3E}">
        <p14:creationId xmlns:p14="http://schemas.microsoft.com/office/powerpoint/2010/main" val="924499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0572EF9-43B2-44F2-9BA2-FD2886884A05}" type="datetimeFigureOut">
              <a:rPr kumimoji="1" lang="ja-JP" altLang="en-US" smtClean="0"/>
              <a:t>2025/6/24</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EDB2276C-F592-430F-BCFB-65ED34B69DCF}" type="slidenum">
              <a:rPr kumimoji="1" lang="ja-JP" altLang="en-US" smtClean="0"/>
              <a:t>‹#›</a:t>
            </a:fld>
            <a:endParaRPr kumimoji="1" lang="ja-JP" altLang="en-US"/>
          </a:p>
        </p:txBody>
      </p:sp>
    </p:spTree>
    <p:extLst>
      <p:ext uri="{BB962C8B-B14F-4D97-AF65-F5344CB8AC3E}">
        <p14:creationId xmlns:p14="http://schemas.microsoft.com/office/powerpoint/2010/main" val="30533056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493195" y="1051066"/>
            <a:ext cx="3585171" cy="369332"/>
          </a:xfrm>
          <a:prstGeom prst="rect">
            <a:avLst/>
          </a:prstGeom>
          <a:noFill/>
        </p:spPr>
        <p:txBody>
          <a:bodyPr wrap="square" rtlCol="0">
            <a:spAutoFit/>
          </a:bodyPr>
          <a:lstStyle/>
          <a:p>
            <a:pPr algn="dist"/>
            <a:r>
              <a:rPr kumimoji="1" lang="ja-JP" altLang="en-US" b="1" u="sng" dirty="0" smtClean="0"/>
              <a:t>出張授業申込書</a:t>
            </a:r>
            <a:endParaRPr kumimoji="1" lang="ja-JP" altLang="en-US" b="1" u="sng" dirty="0"/>
          </a:p>
        </p:txBody>
      </p:sp>
      <p:sp>
        <p:nvSpPr>
          <p:cNvPr id="6" name="正方形/長方形 5"/>
          <p:cNvSpPr/>
          <p:nvPr/>
        </p:nvSpPr>
        <p:spPr>
          <a:xfrm>
            <a:off x="3726169" y="52029"/>
            <a:ext cx="4932485" cy="923330"/>
          </a:xfrm>
          <a:prstGeom prst="rect">
            <a:avLst/>
          </a:prstGeom>
        </p:spPr>
        <p:txBody>
          <a:bodyPr wrap="square">
            <a:spAutoFit/>
          </a:bodyPr>
          <a:lstStyle/>
          <a:p>
            <a:pPr marR="41910" indent="110490">
              <a:lnSpc>
                <a:spcPct val="150000"/>
              </a:lnSpc>
              <a:spcAft>
                <a:spcPts val="0"/>
              </a:spcAft>
            </a:pPr>
            <a:r>
              <a:rPr lang="ja-JP" altLang="ja-JP" sz="1200" dirty="0">
                <a:latin typeface="HGｺﾞｼｯｸM" panose="020B0609000000000000" pitchFamily="49" charset="-128"/>
                <a:ea typeface="HGｺﾞｼｯｸM" panose="020B0609000000000000" pitchFamily="49" charset="-128"/>
                <a:cs typeface="Times New Roman" panose="02020603050405020304" pitchFamily="18" charset="0"/>
              </a:rPr>
              <a:t>武州ガス（株）プロモーションチーム</a:t>
            </a:r>
            <a:r>
              <a:rPr lang="ja-JP" altLang="ja-JP" sz="1200" dirty="0" smtClean="0">
                <a:latin typeface="HGｺﾞｼｯｸM" panose="020B0609000000000000" pitchFamily="49" charset="-128"/>
                <a:ea typeface="HGｺﾞｼｯｸM" panose="020B0609000000000000" pitchFamily="49" charset="-128"/>
                <a:cs typeface="Times New Roman" panose="02020603050405020304" pitchFamily="18" charset="0"/>
              </a:rPr>
              <a:t>行</a:t>
            </a:r>
            <a:r>
              <a:rPr lang="ja-JP" altLang="en-US" sz="1200" dirty="0" smtClean="0">
                <a:latin typeface="HGｺﾞｼｯｸM" panose="020B0609000000000000" pitchFamily="49" charset="-128"/>
                <a:ea typeface="HGｺﾞｼｯｸM" panose="020B0609000000000000" pitchFamily="49" charset="-128"/>
                <a:cs typeface="Times New Roman" panose="02020603050405020304" pitchFamily="18" charset="0"/>
              </a:rPr>
              <a:t>　</a:t>
            </a:r>
            <a:endParaRPr lang="en-US" altLang="ja-JP" sz="1200" dirty="0" smtClean="0">
              <a:latin typeface="HGｺﾞｼｯｸM" panose="020B0609000000000000" pitchFamily="49" charset="-128"/>
              <a:ea typeface="HGｺﾞｼｯｸM" panose="020B0609000000000000" pitchFamily="49" charset="-128"/>
              <a:cs typeface="Times New Roman" panose="02020603050405020304" pitchFamily="18" charset="0"/>
            </a:endParaRPr>
          </a:p>
          <a:p>
            <a:pPr marR="41910" indent="110490">
              <a:lnSpc>
                <a:spcPct val="150000"/>
              </a:lnSpc>
              <a:spcAft>
                <a:spcPts val="0"/>
              </a:spcAft>
            </a:pPr>
            <a:r>
              <a:rPr lang="en-US" altLang="ja-JP" sz="1200" spc="315" dirty="0" smtClean="0">
                <a:latin typeface="HGｺﾞｼｯｸM" panose="020B0609000000000000" pitchFamily="49" charset="-128"/>
                <a:ea typeface="HGｺﾞｼｯｸM" panose="020B0609000000000000" pitchFamily="49" charset="-128"/>
                <a:cs typeface="Times New Roman" panose="02020603050405020304" pitchFamily="18" charset="0"/>
              </a:rPr>
              <a:t>FAX</a:t>
            </a:r>
            <a:r>
              <a:rPr lang="ja-JP" altLang="en-US" sz="1200" spc="315" dirty="0">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spc="315" dirty="0" smtClean="0">
                <a:latin typeface="HGｺﾞｼｯｸM" panose="020B0609000000000000" pitchFamily="49" charset="-128"/>
                <a:ea typeface="HGｺﾞｼｯｸM" panose="020B0609000000000000" pitchFamily="49" charset="-128"/>
                <a:cs typeface="Times New Roman" panose="02020603050405020304" pitchFamily="18" charset="0"/>
              </a:rPr>
              <a:t>：</a:t>
            </a:r>
            <a:r>
              <a:rPr lang="en-US" altLang="ja-JP" sz="1200" spc="315" dirty="0" smtClean="0">
                <a:latin typeface="HGｺﾞｼｯｸM" panose="020B0609000000000000" pitchFamily="49" charset="-128"/>
                <a:ea typeface="HGｺﾞｼｯｸM" panose="020B0609000000000000" pitchFamily="49" charset="-128"/>
                <a:cs typeface="Times New Roman" panose="02020603050405020304" pitchFamily="18" charset="0"/>
              </a:rPr>
              <a:t>049-265-8133</a:t>
            </a:r>
            <a:endParaRPr lang="en-US" altLang="ja-JP" sz="1200" dirty="0">
              <a:latin typeface="HGｺﾞｼｯｸM" panose="020B0609000000000000" pitchFamily="49" charset="-128"/>
              <a:ea typeface="HGｺﾞｼｯｸM" panose="020B0609000000000000" pitchFamily="49" charset="-128"/>
              <a:cs typeface="Times New Roman" panose="02020603050405020304" pitchFamily="18" charset="0"/>
            </a:endParaRPr>
          </a:p>
          <a:p>
            <a:pPr marR="41910" indent="110490">
              <a:lnSpc>
                <a:spcPct val="150000"/>
              </a:lnSpc>
              <a:spcAft>
                <a:spcPts val="0"/>
              </a:spcAft>
            </a:pPr>
            <a:r>
              <a:rPr lang="en-US" altLang="ja-JP" sz="1200" spc="5" dirty="0" smtClean="0">
                <a:latin typeface="HGｺﾞｼｯｸM" panose="020B0609000000000000" pitchFamily="49" charset="-128"/>
                <a:ea typeface="HGｺﾞｼｯｸM" panose="020B0609000000000000" pitchFamily="49" charset="-128"/>
                <a:cs typeface="Times New Roman" panose="02020603050405020304" pitchFamily="18" charset="0"/>
              </a:rPr>
              <a:t>E-mail</a:t>
            </a:r>
            <a:r>
              <a:rPr lang="ja-JP" altLang="ja-JP" sz="1200" spc="5" dirty="0" smtClean="0">
                <a:latin typeface="HGｺﾞｼｯｸM" panose="020B0609000000000000" pitchFamily="49" charset="-128"/>
                <a:ea typeface="HGｺﾞｼｯｸM" panose="020B0609000000000000" pitchFamily="49" charset="-128"/>
                <a:cs typeface="Times New Roman" panose="02020603050405020304" pitchFamily="18" charset="0"/>
              </a:rPr>
              <a:t>：</a:t>
            </a:r>
            <a:r>
              <a:rPr lang="en-US" altLang="ja-JP" sz="1200" spc="5" dirty="0">
                <a:latin typeface="HGｺﾞｼｯｸM" panose="020B0609000000000000" pitchFamily="49" charset="-128"/>
                <a:ea typeface="HGｺﾞｼｯｸM" panose="020B0609000000000000" pitchFamily="49" charset="-128"/>
                <a:cs typeface="Times New Roman" panose="02020603050405020304" pitchFamily="18" charset="0"/>
              </a:rPr>
              <a:t>promotion@bushugas.co.jp</a:t>
            </a:r>
            <a:endParaRPr lang="ja-JP" altLang="ja-JP" sz="1200" dirty="0">
              <a:latin typeface="HGｺﾞｼｯｸM" panose="020B0609000000000000" pitchFamily="49" charset="-128"/>
              <a:ea typeface="HGｺﾞｼｯｸM" panose="020B0609000000000000" pitchFamily="49" charset="-128"/>
              <a:cs typeface="Times New Roman" panose="02020603050405020304" pitchFamily="18" charset="0"/>
            </a:endParaRPr>
          </a:p>
        </p:txBody>
      </p:sp>
      <p:graphicFrame>
        <p:nvGraphicFramePr>
          <p:cNvPr id="9" name="表 8"/>
          <p:cNvGraphicFramePr>
            <a:graphicFrameLocks noGrp="1"/>
          </p:cNvGraphicFramePr>
          <p:nvPr>
            <p:extLst>
              <p:ext uri="{D42A27DB-BD31-4B8C-83A1-F6EECF244321}">
                <p14:modId xmlns:p14="http://schemas.microsoft.com/office/powerpoint/2010/main" val="2806567892"/>
              </p:ext>
            </p:extLst>
          </p:nvPr>
        </p:nvGraphicFramePr>
        <p:xfrm>
          <a:off x="160990" y="1901500"/>
          <a:ext cx="6544610" cy="1961715"/>
        </p:xfrm>
        <a:graphic>
          <a:graphicData uri="http://schemas.openxmlformats.org/drawingml/2006/table">
            <a:tbl>
              <a:tblPr firstRow="1" firstCol="1" bandRow="1">
                <a:tableStyleId>{2D5ABB26-0587-4C30-8999-92F81FD0307C}</a:tableStyleId>
              </a:tblPr>
              <a:tblGrid>
                <a:gridCol w="6544610">
                  <a:extLst>
                    <a:ext uri="{9D8B030D-6E8A-4147-A177-3AD203B41FA5}">
                      <a16:colId xmlns:a16="http://schemas.microsoft.com/office/drawing/2014/main" val="2337624872"/>
                    </a:ext>
                  </a:extLst>
                </a:gridCol>
              </a:tblGrid>
              <a:tr h="380272">
                <a:tc>
                  <a:txBody>
                    <a:bodyPr/>
                    <a:lstStyle/>
                    <a:p>
                      <a:pPr>
                        <a:lnSpc>
                          <a:spcPct val="150000"/>
                        </a:lnSpc>
                        <a:spcAft>
                          <a:spcPts val="0"/>
                        </a:spcAft>
                      </a:pPr>
                      <a:r>
                        <a:rPr lang="ja-JP" sz="1100" dirty="0">
                          <a:effectLst/>
                        </a:rPr>
                        <a:t>貴団体名：　　　　　　　　　　　　　　　　　担当の方のお名前：　　　　　　　　　　</a:t>
                      </a:r>
                      <a:r>
                        <a:rPr lang="ja-JP" altLang="en-US" sz="1100" dirty="0" smtClean="0">
                          <a:effectLst/>
                        </a:rPr>
                        <a:t>　　　</a:t>
                      </a:r>
                      <a:r>
                        <a:rPr lang="ja-JP" sz="1100" dirty="0" smtClean="0">
                          <a:effectLst/>
                        </a:rPr>
                        <a:t>様</a:t>
                      </a:r>
                      <a:endParaRPr lang="ja-JP" sz="1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5574" marR="65574" marT="0" marB="0" anchor="ctr">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249271592"/>
                  </a:ext>
                </a:extLst>
              </a:tr>
              <a:tr h="351692">
                <a:tc>
                  <a:txBody>
                    <a:bodyPr/>
                    <a:lstStyle/>
                    <a:p>
                      <a:pPr>
                        <a:lnSpc>
                          <a:spcPct val="150000"/>
                        </a:lnSpc>
                        <a:spcAft>
                          <a:spcPts val="0"/>
                        </a:spcAft>
                      </a:pPr>
                      <a:r>
                        <a:rPr lang="ja-JP" sz="1100" dirty="0">
                          <a:effectLst/>
                        </a:rPr>
                        <a:t>ご住所：〒</a:t>
                      </a:r>
                      <a:endParaRPr lang="ja-JP" sz="1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5574" marR="65574" marT="0" marB="0" anchor="ctr">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662733163"/>
                  </a:ext>
                </a:extLst>
              </a:tr>
              <a:tr h="363416">
                <a:tc>
                  <a:txBody>
                    <a:bodyPr/>
                    <a:lstStyle/>
                    <a:p>
                      <a:pPr>
                        <a:lnSpc>
                          <a:spcPct val="150000"/>
                        </a:lnSpc>
                        <a:spcAft>
                          <a:spcPts val="0"/>
                        </a:spcAft>
                      </a:pPr>
                      <a:r>
                        <a:rPr lang="en-US" sz="1100">
                          <a:effectLst/>
                        </a:rPr>
                        <a:t> </a:t>
                      </a:r>
                      <a:endParaRPr lang="ja-JP" sz="1100">
                        <a:effectLst/>
                        <a:latin typeface="游明朝" panose="02020400000000000000" pitchFamily="18" charset="-128"/>
                        <a:ea typeface="游明朝" panose="02020400000000000000" pitchFamily="18" charset="-128"/>
                        <a:cs typeface="Times New Roman" panose="02020603050405020304" pitchFamily="18" charset="0"/>
                      </a:endParaRPr>
                    </a:p>
                  </a:txBody>
                  <a:tcPr marL="65574" marR="65574" marT="0" marB="0" anchor="ctr">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086070854"/>
                  </a:ext>
                </a:extLst>
              </a:tr>
              <a:tr h="363415">
                <a:tc>
                  <a:txBody>
                    <a:bodyPr/>
                    <a:lstStyle/>
                    <a:p>
                      <a:pPr>
                        <a:lnSpc>
                          <a:spcPct val="150000"/>
                        </a:lnSpc>
                        <a:spcAft>
                          <a:spcPts val="0"/>
                        </a:spcAft>
                      </a:pPr>
                      <a:r>
                        <a:rPr lang="en-US" sz="1100" dirty="0">
                          <a:effectLst/>
                        </a:rPr>
                        <a:t>TEL</a:t>
                      </a:r>
                      <a:r>
                        <a:rPr lang="ja-JP" sz="1100" dirty="0">
                          <a:effectLst/>
                        </a:rPr>
                        <a:t>：　　　　　　　　　　　　　　　　　　　　</a:t>
                      </a:r>
                      <a:r>
                        <a:rPr lang="en-US" sz="1100" dirty="0">
                          <a:effectLst/>
                        </a:rPr>
                        <a:t>FAX</a:t>
                      </a:r>
                      <a:r>
                        <a:rPr lang="ja-JP" sz="1100" dirty="0">
                          <a:effectLst/>
                        </a:rPr>
                        <a:t>：</a:t>
                      </a:r>
                      <a:endParaRPr lang="ja-JP" sz="1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5574" marR="65574" marT="0" marB="0" anchor="ctr">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910866384"/>
                  </a:ext>
                </a:extLst>
              </a:tr>
              <a:tr h="480877">
                <a:tc>
                  <a:txBody>
                    <a:bodyPr/>
                    <a:lstStyle/>
                    <a:p>
                      <a:pPr>
                        <a:lnSpc>
                          <a:spcPct val="150000"/>
                        </a:lnSpc>
                        <a:spcAft>
                          <a:spcPts val="0"/>
                        </a:spcAft>
                      </a:pPr>
                      <a:r>
                        <a:rPr lang="ja-JP" sz="1100" dirty="0">
                          <a:effectLst/>
                        </a:rPr>
                        <a:t>ご連絡がつくお時間・曜日</a:t>
                      </a:r>
                      <a:r>
                        <a:rPr lang="ja-JP" sz="700" dirty="0">
                          <a:effectLst/>
                        </a:rPr>
                        <a:t>　</a:t>
                      </a:r>
                      <a:r>
                        <a:rPr lang="ja-JP" sz="800" dirty="0">
                          <a:effectLst/>
                        </a:rPr>
                        <a:t>　当社より折り返しご連絡するため、できるだけ詳細をご記入ください。</a:t>
                      </a:r>
                      <a:endParaRPr lang="ja-JP" sz="1100" dirty="0">
                        <a:effectLst/>
                      </a:endParaRPr>
                    </a:p>
                    <a:p>
                      <a:pPr>
                        <a:lnSpc>
                          <a:spcPct val="150000"/>
                        </a:lnSpc>
                        <a:spcAft>
                          <a:spcPts val="0"/>
                        </a:spcAft>
                      </a:pPr>
                      <a:r>
                        <a:rPr lang="en-US" sz="1100" dirty="0">
                          <a:effectLst/>
                        </a:rPr>
                        <a:t> </a:t>
                      </a:r>
                      <a:endParaRPr lang="ja-JP" sz="1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5574" marR="65574" marT="0" marB="0" anchor="ctr">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867080774"/>
                  </a:ext>
                </a:extLst>
              </a:tr>
            </a:tbl>
          </a:graphicData>
        </a:graphic>
      </p:graphicFrame>
      <p:sp>
        <p:nvSpPr>
          <p:cNvPr id="11" name="テキスト ボックス 10"/>
          <p:cNvSpPr txBox="1"/>
          <p:nvPr/>
        </p:nvSpPr>
        <p:spPr>
          <a:xfrm>
            <a:off x="84790" y="1623559"/>
            <a:ext cx="3376246" cy="307777"/>
          </a:xfrm>
          <a:prstGeom prst="rect">
            <a:avLst/>
          </a:prstGeom>
          <a:noFill/>
        </p:spPr>
        <p:txBody>
          <a:bodyPr wrap="square" rtlCol="0">
            <a:spAutoFit/>
          </a:bodyPr>
          <a:lstStyle/>
          <a:p>
            <a:r>
              <a:rPr kumimoji="1" lang="en-US" altLang="ja-JP" sz="1400" b="1" dirty="0" smtClean="0"/>
              <a:t>1</a:t>
            </a:r>
            <a:r>
              <a:rPr kumimoji="1" lang="en-US" altLang="ja-JP" sz="1400" b="1" dirty="0"/>
              <a:t>,</a:t>
            </a:r>
            <a:r>
              <a:rPr kumimoji="1" lang="ja-JP" altLang="en-US" sz="1400" b="1" dirty="0" smtClean="0"/>
              <a:t>貴団体について</a:t>
            </a:r>
            <a:endParaRPr kumimoji="1" lang="ja-JP" altLang="en-US" sz="1400" b="1" dirty="0"/>
          </a:p>
        </p:txBody>
      </p:sp>
      <p:sp>
        <p:nvSpPr>
          <p:cNvPr id="12" name="テキスト ボックス 11"/>
          <p:cNvSpPr txBox="1"/>
          <p:nvPr/>
        </p:nvSpPr>
        <p:spPr>
          <a:xfrm>
            <a:off x="95149" y="3966051"/>
            <a:ext cx="3376246" cy="307777"/>
          </a:xfrm>
          <a:prstGeom prst="rect">
            <a:avLst/>
          </a:prstGeom>
          <a:noFill/>
        </p:spPr>
        <p:txBody>
          <a:bodyPr wrap="square" rtlCol="0">
            <a:spAutoFit/>
          </a:bodyPr>
          <a:lstStyle/>
          <a:p>
            <a:r>
              <a:rPr kumimoji="1" lang="en-US" altLang="ja-JP" sz="1400" b="1" dirty="0" smtClean="0"/>
              <a:t>2,</a:t>
            </a:r>
            <a:r>
              <a:rPr kumimoji="1" lang="ja-JP" altLang="en-US" sz="1400" b="1" dirty="0" smtClean="0"/>
              <a:t>ご</a:t>
            </a:r>
            <a:r>
              <a:rPr kumimoji="1" lang="ja-JP" altLang="en-US" sz="1400" b="1" dirty="0"/>
              <a:t>希望</a:t>
            </a:r>
            <a:r>
              <a:rPr kumimoji="1" lang="ja-JP" altLang="en-US" sz="1400" b="1" dirty="0" smtClean="0"/>
              <a:t>の</a:t>
            </a:r>
            <a:r>
              <a:rPr kumimoji="1" lang="ja-JP" altLang="en-US" sz="1400" b="1" dirty="0"/>
              <a:t>コース</a:t>
            </a:r>
          </a:p>
        </p:txBody>
      </p:sp>
      <p:sp>
        <p:nvSpPr>
          <p:cNvPr id="14" name="テキスト ボックス 13"/>
          <p:cNvSpPr txBox="1"/>
          <p:nvPr/>
        </p:nvSpPr>
        <p:spPr>
          <a:xfrm>
            <a:off x="84790" y="6214717"/>
            <a:ext cx="6898940" cy="469359"/>
          </a:xfrm>
          <a:prstGeom prst="rect">
            <a:avLst/>
          </a:prstGeom>
          <a:noFill/>
        </p:spPr>
        <p:txBody>
          <a:bodyPr wrap="square" rtlCol="0">
            <a:spAutoFit/>
          </a:bodyPr>
          <a:lstStyle/>
          <a:p>
            <a:r>
              <a:rPr kumimoji="1" lang="en-US" altLang="ja-JP" sz="1400" b="1" dirty="0"/>
              <a:t>3</a:t>
            </a:r>
            <a:r>
              <a:rPr kumimoji="1" lang="en-US" altLang="ja-JP" sz="1400" b="1" dirty="0" smtClean="0"/>
              <a:t>,</a:t>
            </a:r>
            <a:r>
              <a:rPr kumimoji="1" lang="ja-JP" altLang="en-US" sz="1400" b="1" dirty="0" smtClean="0"/>
              <a:t>希望日程   </a:t>
            </a:r>
            <a:r>
              <a:rPr kumimoji="1" lang="ja-JP" altLang="en-US" sz="1050" b="1" dirty="0"/>
              <a:t>⇒</a:t>
            </a:r>
            <a:r>
              <a:rPr kumimoji="1" lang="en-US" altLang="ja-JP" sz="1050" b="1" dirty="0" smtClean="0"/>
              <a:t>【</a:t>
            </a:r>
            <a:r>
              <a:rPr kumimoji="1" lang="ja-JP" altLang="en-US" sz="1050" b="1" dirty="0" smtClean="0"/>
              <a:t>お願い</a:t>
            </a:r>
            <a:r>
              <a:rPr kumimoji="1" lang="en-US" altLang="ja-JP" sz="1050" b="1" dirty="0" smtClean="0"/>
              <a:t>】</a:t>
            </a:r>
            <a:r>
              <a:rPr kumimoji="1" lang="ja-JP" altLang="en-US" sz="1050" dirty="0" smtClean="0"/>
              <a:t>別紙「見本」の希望</a:t>
            </a:r>
            <a:r>
              <a:rPr kumimoji="1" lang="ja-JP" altLang="en-US" sz="1050" dirty="0"/>
              <a:t>日程についての</a:t>
            </a:r>
            <a:r>
              <a:rPr kumimoji="1" lang="ja-JP" altLang="en-US" sz="1050" dirty="0" smtClean="0"/>
              <a:t>ご注意点をお読みの上ご記入ください。</a:t>
            </a:r>
            <a:endParaRPr kumimoji="1" lang="ja-JP" altLang="en-US" sz="1050" dirty="0"/>
          </a:p>
          <a:p>
            <a:endParaRPr kumimoji="1" lang="ja-JP" altLang="en-US" sz="1050" b="1" dirty="0"/>
          </a:p>
        </p:txBody>
      </p:sp>
      <p:graphicFrame>
        <p:nvGraphicFramePr>
          <p:cNvPr id="16" name="表 15"/>
          <p:cNvGraphicFramePr>
            <a:graphicFrameLocks noGrp="1"/>
          </p:cNvGraphicFramePr>
          <p:nvPr>
            <p:extLst>
              <p:ext uri="{D42A27DB-BD31-4B8C-83A1-F6EECF244321}">
                <p14:modId xmlns:p14="http://schemas.microsoft.com/office/powerpoint/2010/main" val="237455452"/>
              </p:ext>
            </p:extLst>
          </p:nvPr>
        </p:nvGraphicFramePr>
        <p:xfrm>
          <a:off x="84790" y="6596113"/>
          <a:ext cx="6620810" cy="2272978"/>
        </p:xfrm>
        <a:graphic>
          <a:graphicData uri="http://schemas.openxmlformats.org/drawingml/2006/table">
            <a:tbl>
              <a:tblPr firstRow="1" firstCol="1" bandRow="1">
                <a:tableStyleId>{2D5ABB26-0587-4C30-8999-92F81FD0307C}</a:tableStyleId>
              </a:tblPr>
              <a:tblGrid>
                <a:gridCol w="6620810">
                  <a:extLst>
                    <a:ext uri="{9D8B030D-6E8A-4147-A177-3AD203B41FA5}">
                      <a16:colId xmlns:a16="http://schemas.microsoft.com/office/drawing/2014/main" val="2992410985"/>
                    </a:ext>
                  </a:extLst>
                </a:gridCol>
              </a:tblGrid>
              <a:tr h="386157">
                <a:tc>
                  <a:txBody>
                    <a:bodyPr/>
                    <a:lstStyle/>
                    <a:p>
                      <a:pPr algn="ctr">
                        <a:lnSpc>
                          <a:spcPct val="150000"/>
                        </a:lnSpc>
                        <a:spcAft>
                          <a:spcPts val="0"/>
                        </a:spcAft>
                      </a:pPr>
                      <a:r>
                        <a:rPr lang="ja-JP" sz="1000" dirty="0">
                          <a:effectLst/>
                        </a:rPr>
                        <a:t>学年</a:t>
                      </a:r>
                      <a:r>
                        <a:rPr lang="ja-JP" sz="1000" u="sng" dirty="0">
                          <a:effectLst/>
                        </a:rPr>
                        <a:t>　　　</a:t>
                      </a:r>
                      <a:r>
                        <a:rPr lang="ja-JP" sz="1000" dirty="0">
                          <a:effectLst/>
                        </a:rPr>
                        <a:t>年生　　　　全</a:t>
                      </a:r>
                      <a:r>
                        <a:rPr lang="ja-JP" sz="1000" u="sng" dirty="0">
                          <a:effectLst/>
                        </a:rPr>
                        <a:t>　　　</a:t>
                      </a:r>
                      <a:r>
                        <a:rPr lang="ja-JP" sz="1000" dirty="0">
                          <a:effectLst/>
                        </a:rPr>
                        <a:t>クラス　　　全</a:t>
                      </a:r>
                      <a:r>
                        <a:rPr lang="ja-JP" sz="1000" u="sng" dirty="0">
                          <a:effectLst/>
                        </a:rPr>
                        <a:t>　　　</a:t>
                      </a:r>
                      <a:r>
                        <a:rPr lang="ja-JP" sz="1000" dirty="0">
                          <a:effectLst/>
                        </a:rPr>
                        <a:t>名　　　開催回数</a:t>
                      </a:r>
                      <a:r>
                        <a:rPr lang="ja-JP" sz="1000" u="sng" dirty="0">
                          <a:effectLst/>
                        </a:rPr>
                        <a:t>　　　　</a:t>
                      </a:r>
                      <a:r>
                        <a:rPr lang="ja-JP" sz="1000" dirty="0">
                          <a:effectLst/>
                        </a:rPr>
                        <a:t>回</a:t>
                      </a:r>
                      <a:endParaRPr lang="ja-JP" sz="1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038" marR="61038" marT="0" marB="0" anchor="ctr">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696245772"/>
                  </a:ext>
                </a:extLst>
              </a:tr>
              <a:tr h="375166">
                <a:tc>
                  <a:txBody>
                    <a:bodyPr/>
                    <a:lstStyle/>
                    <a:p>
                      <a:pPr marL="0" marR="0" lvl="0" indent="0" algn="l" defTabSz="685800" rtl="0" eaLnBrk="1" fontAlgn="auto" latinLnBrk="0" hangingPunct="1">
                        <a:lnSpc>
                          <a:spcPct val="150000"/>
                        </a:lnSpc>
                        <a:spcBef>
                          <a:spcPts val="0"/>
                        </a:spcBef>
                        <a:spcAft>
                          <a:spcPts val="0"/>
                        </a:spcAft>
                        <a:buClrTx/>
                        <a:buSzTx/>
                        <a:buFontTx/>
                        <a:buNone/>
                        <a:tabLst/>
                        <a:defRPr/>
                      </a:pPr>
                      <a:r>
                        <a:rPr lang="ja-JP" altLang="en-US" sz="1000" dirty="0" smtClean="0">
                          <a:effectLst/>
                        </a:rPr>
                        <a:t>①</a:t>
                      </a:r>
                      <a:r>
                        <a:rPr lang="ja-JP" sz="1000" dirty="0" smtClean="0">
                          <a:effectLst/>
                        </a:rPr>
                        <a:t>希望日程</a:t>
                      </a:r>
                      <a:r>
                        <a:rPr lang="en-US" altLang="ja-JP" sz="1000" dirty="0" smtClean="0">
                          <a:effectLst/>
                        </a:rPr>
                        <a:t>  </a:t>
                      </a:r>
                      <a:r>
                        <a:rPr lang="en-US" altLang="ja-JP" sz="800" u="sng" dirty="0" smtClean="0">
                          <a:solidFill>
                            <a:srgbClr val="FF0000"/>
                          </a:solidFill>
                          <a:effectLst/>
                        </a:rPr>
                        <a:t>*</a:t>
                      </a:r>
                      <a:r>
                        <a:rPr kumimoji="1" lang="ja-JP" altLang="en-US" sz="800" u="sng" dirty="0" smtClean="0">
                          <a:solidFill>
                            <a:srgbClr val="FF0000"/>
                          </a:solidFill>
                        </a:rPr>
                        <a:t>火～金（祝日明けは不可）に限る</a:t>
                      </a:r>
                      <a:r>
                        <a:rPr lang="ja-JP" sz="1000" u="sng" dirty="0">
                          <a:effectLst/>
                        </a:rPr>
                        <a:t>　</a:t>
                      </a:r>
                      <a:r>
                        <a:rPr lang="ja-JP" sz="1000" dirty="0">
                          <a:effectLst/>
                        </a:rPr>
                        <a:t>　　　</a:t>
                      </a:r>
                      <a:r>
                        <a:rPr lang="ja-JP" altLang="en-US" sz="1000" dirty="0" smtClean="0">
                          <a:effectLst/>
                        </a:rPr>
                        <a:t>②</a:t>
                      </a:r>
                      <a:r>
                        <a:rPr lang="ja-JP" sz="1000" dirty="0" smtClean="0">
                          <a:effectLst/>
                        </a:rPr>
                        <a:t>時間</a:t>
                      </a:r>
                      <a:r>
                        <a:rPr lang="ja-JP" sz="1000" dirty="0">
                          <a:effectLst/>
                        </a:rPr>
                        <a:t>　</a:t>
                      </a:r>
                      <a:r>
                        <a:rPr lang="en-US" altLang="ja-JP" sz="800" u="sng" dirty="0" smtClean="0">
                          <a:solidFill>
                            <a:srgbClr val="FF0000"/>
                          </a:solidFill>
                          <a:effectLst/>
                        </a:rPr>
                        <a:t>*</a:t>
                      </a:r>
                      <a:r>
                        <a:rPr kumimoji="1" lang="en-US" altLang="ja-JP" sz="800" u="sng" dirty="0" smtClean="0">
                          <a:solidFill>
                            <a:srgbClr val="FF0000"/>
                          </a:solidFill>
                        </a:rPr>
                        <a:t>10:30</a:t>
                      </a:r>
                      <a:r>
                        <a:rPr kumimoji="1" lang="ja-JP" altLang="en-US" sz="800" u="sng" dirty="0" smtClean="0">
                          <a:solidFill>
                            <a:srgbClr val="FF0000"/>
                          </a:solidFill>
                        </a:rPr>
                        <a:t>以降</a:t>
                      </a:r>
                      <a:r>
                        <a:rPr kumimoji="1" lang="ja-JP" altLang="en-US" sz="800" u="none" baseline="0" dirty="0" smtClean="0">
                          <a:solidFill>
                            <a:srgbClr val="FF0000"/>
                          </a:solidFill>
                        </a:rPr>
                        <a:t>      </a:t>
                      </a:r>
                      <a:r>
                        <a:rPr kumimoji="1" lang="ja-JP" altLang="en-US" sz="800" u="none" baseline="0" dirty="0" smtClean="0"/>
                        <a:t>                                         </a:t>
                      </a:r>
                      <a:r>
                        <a:rPr lang="ja-JP" altLang="en-US" sz="1000" dirty="0" smtClean="0">
                          <a:effectLst/>
                        </a:rPr>
                        <a:t>　</a:t>
                      </a:r>
                      <a:r>
                        <a:rPr lang="ja-JP" sz="1000" dirty="0" smtClean="0">
                          <a:effectLst/>
                        </a:rPr>
                        <a:t>クラス</a:t>
                      </a:r>
                      <a:r>
                        <a:rPr lang="ja-JP" sz="1000" dirty="0">
                          <a:effectLst/>
                        </a:rPr>
                        <a:t>（人数）　</a:t>
                      </a:r>
                      <a:endParaRPr lang="ja-JP" sz="1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038" marR="61038" marT="0" marB="0" anchor="ctr">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966675229"/>
                  </a:ext>
                </a:extLst>
              </a:tr>
              <a:tr h="375166">
                <a:tc>
                  <a:txBody>
                    <a:bodyPr/>
                    <a:lstStyle/>
                    <a:p>
                      <a:pPr marL="228600">
                        <a:lnSpc>
                          <a:spcPct val="150000"/>
                        </a:lnSpc>
                        <a:spcAft>
                          <a:spcPts val="0"/>
                        </a:spcAft>
                      </a:pPr>
                      <a:r>
                        <a:rPr lang="ja-JP" sz="1000" dirty="0">
                          <a:effectLst/>
                        </a:rPr>
                        <a:t>　　　　</a:t>
                      </a:r>
                      <a:r>
                        <a:rPr lang="ja-JP" altLang="en-US" sz="1000" dirty="0" smtClean="0">
                          <a:effectLst/>
                        </a:rPr>
                        <a:t>　</a:t>
                      </a:r>
                      <a:r>
                        <a:rPr lang="ja-JP" sz="1000" dirty="0" smtClean="0">
                          <a:effectLst/>
                        </a:rPr>
                        <a:t>月</a:t>
                      </a:r>
                      <a:r>
                        <a:rPr lang="ja-JP" sz="1000" dirty="0">
                          <a:effectLst/>
                        </a:rPr>
                        <a:t>　　日　（　　　）</a:t>
                      </a:r>
                      <a:endParaRPr lang="ja-JP" sz="1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038" marR="61038" marT="0" marB="0" anchor="ctr">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553488036"/>
                  </a:ext>
                </a:extLst>
              </a:tr>
              <a:tr h="386157">
                <a:tc>
                  <a:txBody>
                    <a:bodyPr/>
                    <a:lstStyle/>
                    <a:p>
                      <a:pPr indent="838200">
                        <a:lnSpc>
                          <a:spcPct val="150000"/>
                        </a:lnSpc>
                        <a:spcAft>
                          <a:spcPts val="0"/>
                        </a:spcAft>
                      </a:pPr>
                      <a:r>
                        <a:rPr lang="ja-JP" sz="1000" dirty="0">
                          <a:effectLst/>
                        </a:rPr>
                        <a:t>月　　日　（　　　）</a:t>
                      </a:r>
                      <a:endParaRPr lang="ja-JP" sz="1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038" marR="61038" marT="0" marB="0" anchor="ctr">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698243416"/>
                  </a:ext>
                </a:extLst>
              </a:tr>
              <a:tr h="375166">
                <a:tc>
                  <a:txBody>
                    <a:bodyPr/>
                    <a:lstStyle/>
                    <a:p>
                      <a:pPr indent="838200">
                        <a:lnSpc>
                          <a:spcPct val="150000"/>
                        </a:lnSpc>
                        <a:spcAft>
                          <a:spcPts val="0"/>
                        </a:spcAft>
                      </a:pPr>
                      <a:r>
                        <a:rPr lang="ja-JP" sz="1000" dirty="0">
                          <a:effectLst/>
                        </a:rPr>
                        <a:t>月　　日　（　　　）</a:t>
                      </a:r>
                      <a:endParaRPr lang="ja-JP" sz="1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038" marR="61038" marT="0" marB="0" anchor="ctr">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66225855"/>
                  </a:ext>
                </a:extLst>
              </a:tr>
              <a:tr h="375166">
                <a:tc>
                  <a:txBody>
                    <a:bodyPr/>
                    <a:lstStyle/>
                    <a:p>
                      <a:pPr marL="0" marR="0" lvl="0" indent="838200" algn="l" defTabSz="685800" rtl="0" eaLnBrk="1" fontAlgn="auto" latinLnBrk="0" hangingPunct="1">
                        <a:lnSpc>
                          <a:spcPct val="150000"/>
                        </a:lnSpc>
                        <a:spcBef>
                          <a:spcPts val="0"/>
                        </a:spcBef>
                        <a:spcAft>
                          <a:spcPts val="0"/>
                        </a:spcAft>
                        <a:buClrTx/>
                        <a:buSzTx/>
                        <a:buFontTx/>
                        <a:buNone/>
                        <a:tabLst/>
                        <a:defRPr/>
                      </a:pPr>
                      <a:r>
                        <a:rPr lang="ja-JP" altLang="ja-JP" sz="1050" dirty="0" smtClean="0">
                          <a:effectLst/>
                        </a:rPr>
                        <a:t>月　　日　（　　　）</a:t>
                      </a:r>
                      <a:endParaRPr lang="en-US" altLang="ja-JP" sz="1050" dirty="0" smtClean="0">
                        <a:effectLst/>
                      </a:endParaRPr>
                    </a:p>
                  </a:txBody>
                  <a:tcPr marL="61038" marR="61038" marT="0" marB="0" anchor="ctr">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918948789"/>
                  </a:ext>
                </a:extLst>
              </a:tr>
            </a:tbl>
          </a:graphicData>
        </a:graphic>
      </p:graphicFrame>
      <p:sp>
        <p:nvSpPr>
          <p:cNvPr id="3" name="正方形/長方形 2"/>
          <p:cNvSpPr/>
          <p:nvPr/>
        </p:nvSpPr>
        <p:spPr>
          <a:xfrm>
            <a:off x="84790" y="8999512"/>
            <a:ext cx="6620810" cy="784568"/>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p:cNvSpPr txBox="1"/>
          <p:nvPr/>
        </p:nvSpPr>
        <p:spPr>
          <a:xfrm>
            <a:off x="95149" y="9033798"/>
            <a:ext cx="3715966" cy="261610"/>
          </a:xfrm>
          <a:prstGeom prst="rect">
            <a:avLst/>
          </a:prstGeom>
          <a:solidFill>
            <a:schemeClr val="bg1"/>
          </a:solidFill>
        </p:spPr>
        <p:txBody>
          <a:bodyPr wrap="square" rtlCol="0">
            <a:spAutoFit/>
          </a:bodyPr>
          <a:lstStyle/>
          <a:p>
            <a:r>
              <a:rPr kumimoji="1" lang="ja-JP" altLang="en-US" sz="1100" dirty="0" smtClean="0"/>
              <a:t>その他ご要望がございましたら、ご記入ください。</a:t>
            </a:r>
            <a:endParaRPr kumimoji="1" lang="ja-JP" altLang="en-US" sz="1100" dirty="0"/>
          </a:p>
        </p:txBody>
      </p:sp>
      <p:graphicFrame>
        <p:nvGraphicFramePr>
          <p:cNvPr id="15" name="表 14"/>
          <p:cNvGraphicFramePr>
            <a:graphicFrameLocks noGrp="1"/>
          </p:cNvGraphicFramePr>
          <p:nvPr>
            <p:extLst>
              <p:ext uri="{D42A27DB-BD31-4B8C-83A1-F6EECF244321}">
                <p14:modId xmlns:p14="http://schemas.microsoft.com/office/powerpoint/2010/main" val="2952640305"/>
              </p:ext>
            </p:extLst>
          </p:nvPr>
        </p:nvGraphicFramePr>
        <p:xfrm>
          <a:off x="150631" y="4294788"/>
          <a:ext cx="6554969" cy="1776242"/>
        </p:xfrm>
        <a:graphic>
          <a:graphicData uri="http://schemas.openxmlformats.org/drawingml/2006/table">
            <a:tbl>
              <a:tblPr firstRow="1" firstCol="1" bandRow="1">
                <a:tableStyleId>{2D5ABB26-0587-4C30-8999-92F81FD0307C}</a:tableStyleId>
              </a:tblPr>
              <a:tblGrid>
                <a:gridCol w="6554969">
                  <a:extLst>
                    <a:ext uri="{9D8B030D-6E8A-4147-A177-3AD203B41FA5}">
                      <a16:colId xmlns:a16="http://schemas.microsoft.com/office/drawing/2014/main" val="1009288439"/>
                    </a:ext>
                  </a:extLst>
                </a:gridCol>
              </a:tblGrid>
              <a:tr h="453941">
                <a:tc>
                  <a:txBody>
                    <a:bodyPr/>
                    <a:lstStyle/>
                    <a:p>
                      <a:pPr>
                        <a:lnSpc>
                          <a:spcPct val="150000"/>
                        </a:lnSpc>
                        <a:spcAft>
                          <a:spcPts val="0"/>
                        </a:spcAft>
                      </a:pPr>
                      <a:r>
                        <a:rPr lang="ja-JP" sz="1400" dirty="0">
                          <a:effectLst/>
                        </a:rPr>
                        <a:t>　　　　　　内容　　　　　　　　　　　　</a:t>
                      </a:r>
                      <a:r>
                        <a:rPr lang="ja-JP" altLang="en-US" sz="1400" dirty="0" smtClean="0">
                          <a:effectLst/>
                        </a:rPr>
                        <a:t>　　　　　　　　</a:t>
                      </a:r>
                      <a:r>
                        <a:rPr lang="ja-JP" sz="1400" dirty="0" smtClean="0">
                          <a:effectLst/>
                        </a:rPr>
                        <a:t>所要</a:t>
                      </a:r>
                      <a:r>
                        <a:rPr lang="ja-JP" sz="1400" dirty="0">
                          <a:effectLst/>
                        </a:rPr>
                        <a:t>時間　　　　　　　</a:t>
                      </a:r>
                      <a:r>
                        <a:rPr lang="ja-JP" altLang="en-US" sz="1400" dirty="0" smtClean="0">
                          <a:effectLst/>
                        </a:rPr>
                        <a:t>　　</a:t>
                      </a:r>
                      <a:endParaRPr lang="ja-JP" sz="14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096" marR="61096" marT="0" marB="0">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670383722"/>
                  </a:ext>
                </a:extLst>
              </a:tr>
              <a:tr h="453941">
                <a:tc>
                  <a:txBody>
                    <a:bodyPr/>
                    <a:lstStyle/>
                    <a:p>
                      <a:pPr>
                        <a:lnSpc>
                          <a:spcPct val="150000"/>
                        </a:lnSpc>
                        <a:spcAft>
                          <a:spcPts val="0"/>
                        </a:spcAft>
                      </a:pPr>
                      <a:r>
                        <a:rPr lang="en-US" sz="1400" dirty="0">
                          <a:effectLst/>
                        </a:rPr>
                        <a:t>☐</a:t>
                      </a:r>
                      <a:r>
                        <a:rPr lang="ja-JP" sz="1400" spc="1215" dirty="0">
                          <a:effectLst/>
                        </a:rPr>
                        <a:t>《実習</a:t>
                      </a:r>
                      <a:r>
                        <a:rPr lang="ja-JP" sz="1400" spc="5" dirty="0" smtClean="0">
                          <a:effectLst/>
                        </a:rPr>
                        <a:t>》</a:t>
                      </a:r>
                      <a:r>
                        <a:rPr lang="ja-JP" altLang="en-US" sz="1400" dirty="0" smtClean="0">
                          <a:effectLst/>
                        </a:rPr>
                        <a:t>あったか中華風そうめん</a:t>
                      </a:r>
                      <a:r>
                        <a:rPr lang="ja-JP" sz="1400" dirty="0">
                          <a:effectLst/>
                        </a:rPr>
                        <a:t>　</a:t>
                      </a:r>
                      <a:r>
                        <a:rPr lang="ja-JP" altLang="en-US" sz="1400" dirty="0" smtClean="0">
                          <a:effectLst/>
                        </a:rPr>
                        <a:t>　　　　</a:t>
                      </a:r>
                      <a:r>
                        <a:rPr lang="en-US" altLang="ja-JP" sz="1400" dirty="0" smtClean="0">
                          <a:effectLst/>
                        </a:rPr>
                        <a:t>45</a:t>
                      </a:r>
                      <a:r>
                        <a:rPr lang="ja-JP" altLang="en-US" sz="1400" dirty="0" smtClean="0">
                          <a:effectLst/>
                        </a:rPr>
                        <a:t>～</a:t>
                      </a:r>
                      <a:r>
                        <a:rPr lang="en-US" altLang="ja-JP" sz="1400" dirty="0" smtClean="0">
                          <a:effectLst/>
                        </a:rPr>
                        <a:t>55</a:t>
                      </a:r>
                      <a:r>
                        <a:rPr lang="ja-JP" sz="1400" dirty="0" smtClean="0">
                          <a:effectLst/>
                        </a:rPr>
                        <a:t>分</a:t>
                      </a:r>
                      <a:r>
                        <a:rPr lang="ja-JP" sz="1400" dirty="0">
                          <a:effectLst/>
                        </a:rPr>
                        <a:t>（</a:t>
                      </a:r>
                      <a:r>
                        <a:rPr lang="ja-JP" sz="1400" dirty="0" smtClean="0">
                          <a:effectLst/>
                        </a:rPr>
                        <a:t>授業</a:t>
                      </a:r>
                      <a:r>
                        <a:rPr lang="en-US" altLang="ja-JP" sz="1400" dirty="0" smtClean="0">
                          <a:effectLst/>
                        </a:rPr>
                        <a:t>1</a:t>
                      </a:r>
                      <a:r>
                        <a:rPr lang="ja-JP" sz="1400" dirty="0" smtClean="0">
                          <a:effectLst/>
                        </a:rPr>
                        <a:t>コマ</a:t>
                      </a:r>
                      <a:r>
                        <a:rPr lang="en-US" altLang="ja-JP" sz="1400" dirty="0" smtClean="0">
                          <a:effectLst/>
                        </a:rPr>
                        <a:t>+α</a:t>
                      </a:r>
                      <a:r>
                        <a:rPr lang="ja-JP" sz="1400" dirty="0" smtClean="0">
                          <a:effectLst/>
                        </a:rPr>
                        <a:t>）</a:t>
                      </a:r>
                      <a:r>
                        <a:rPr lang="ja-JP" sz="1400" dirty="0">
                          <a:effectLst/>
                        </a:rPr>
                        <a:t>　</a:t>
                      </a:r>
                      <a:endParaRPr lang="ja-JP" sz="14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096" marR="61096" marT="0" marB="0">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137491352"/>
                  </a:ext>
                </a:extLst>
              </a:tr>
              <a:tr h="453941">
                <a:tc>
                  <a:txBody>
                    <a:bodyPr/>
                    <a:lstStyle/>
                    <a:p>
                      <a:pPr>
                        <a:lnSpc>
                          <a:spcPct val="150000"/>
                        </a:lnSpc>
                        <a:spcAft>
                          <a:spcPts val="0"/>
                        </a:spcAft>
                      </a:pPr>
                      <a:r>
                        <a:rPr lang="en-US" sz="1400" dirty="0">
                          <a:effectLst/>
                        </a:rPr>
                        <a:t>☐</a:t>
                      </a:r>
                      <a:r>
                        <a:rPr lang="ja-JP" sz="1400" dirty="0" smtClean="0">
                          <a:effectLst/>
                        </a:rPr>
                        <a:t>《</a:t>
                      </a:r>
                      <a:r>
                        <a:rPr lang="ja-JP" altLang="en-US" sz="1400" dirty="0" smtClean="0">
                          <a:effectLst/>
                        </a:rPr>
                        <a:t>　実　習　</a:t>
                      </a:r>
                      <a:r>
                        <a:rPr lang="ja-JP" sz="1400" dirty="0" smtClean="0">
                          <a:effectLst/>
                        </a:rPr>
                        <a:t>》</a:t>
                      </a:r>
                      <a:r>
                        <a:rPr lang="ja-JP" altLang="en-US" sz="1400" dirty="0" smtClean="0">
                          <a:effectLst/>
                        </a:rPr>
                        <a:t>ナポリタン　　　　　　　　 </a:t>
                      </a:r>
                      <a:r>
                        <a:rPr lang="ja-JP" sz="1400" dirty="0">
                          <a:effectLst/>
                        </a:rPr>
                        <a:t>　</a:t>
                      </a:r>
                      <a:r>
                        <a:rPr lang="en-US" sz="1400" dirty="0">
                          <a:effectLst/>
                        </a:rPr>
                        <a:t> </a:t>
                      </a:r>
                      <a:r>
                        <a:rPr lang="ja-JP" altLang="en-US" sz="1400" dirty="0" smtClean="0">
                          <a:effectLst/>
                        </a:rPr>
                        <a:t>　　　</a:t>
                      </a:r>
                      <a:r>
                        <a:rPr lang="en-US" sz="1400" dirty="0" smtClean="0">
                          <a:effectLst/>
                        </a:rPr>
                        <a:t>10</a:t>
                      </a:r>
                      <a:r>
                        <a:rPr lang="en-US" altLang="ja-JP" sz="1400" dirty="0" smtClean="0">
                          <a:effectLst/>
                        </a:rPr>
                        <a:t>0</a:t>
                      </a:r>
                      <a:r>
                        <a:rPr lang="ja-JP" sz="1400" dirty="0" smtClean="0">
                          <a:effectLst/>
                        </a:rPr>
                        <a:t>分</a:t>
                      </a:r>
                      <a:r>
                        <a:rPr lang="ja-JP" sz="1400" dirty="0">
                          <a:effectLst/>
                        </a:rPr>
                        <a:t>（</a:t>
                      </a:r>
                      <a:r>
                        <a:rPr lang="ja-JP" sz="1400" dirty="0" smtClean="0">
                          <a:effectLst/>
                        </a:rPr>
                        <a:t>授業</a:t>
                      </a:r>
                      <a:r>
                        <a:rPr lang="en-US" altLang="ja-JP" sz="1400" dirty="0">
                          <a:effectLst/>
                        </a:rPr>
                        <a:t>2</a:t>
                      </a:r>
                      <a:r>
                        <a:rPr lang="ja-JP" sz="1400" dirty="0" smtClean="0">
                          <a:effectLst/>
                        </a:rPr>
                        <a:t>コマ</a:t>
                      </a:r>
                      <a:r>
                        <a:rPr lang="ja-JP" altLang="en-US" sz="1400" dirty="0" smtClean="0">
                          <a:effectLst/>
                        </a:rPr>
                        <a:t>＋</a:t>
                      </a:r>
                      <a:r>
                        <a:rPr lang="en-US" altLang="ja-JP" sz="1400" dirty="0" smtClean="0">
                          <a:effectLst/>
                        </a:rPr>
                        <a:t>α</a:t>
                      </a:r>
                      <a:r>
                        <a:rPr lang="ja-JP" sz="1400" dirty="0" smtClean="0">
                          <a:effectLst/>
                        </a:rPr>
                        <a:t>）</a:t>
                      </a:r>
                      <a:r>
                        <a:rPr lang="ja-JP" sz="1400" dirty="0">
                          <a:effectLst/>
                        </a:rPr>
                        <a:t>　　　　</a:t>
                      </a:r>
                      <a:endParaRPr lang="ja-JP" sz="14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096" marR="61096" marT="0" marB="0">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85845933"/>
                  </a:ext>
                </a:extLst>
              </a:tr>
              <a:tr h="414419">
                <a:tc>
                  <a:txBody>
                    <a:bodyPr/>
                    <a:lstStyle/>
                    <a:p>
                      <a:pPr>
                        <a:lnSpc>
                          <a:spcPct val="150000"/>
                        </a:lnSpc>
                        <a:spcAft>
                          <a:spcPts val="0"/>
                        </a:spcAft>
                      </a:pPr>
                      <a:r>
                        <a:rPr lang="en-US" sz="1400" dirty="0">
                          <a:effectLst/>
                        </a:rPr>
                        <a:t>☐</a:t>
                      </a:r>
                      <a:r>
                        <a:rPr lang="ja-JP" sz="1400" dirty="0">
                          <a:effectLst/>
                        </a:rPr>
                        <a:t>《座学のみ》パワポで学ぶエコ・クッキング　</a:t>
                      </a:r>
                      <a:r>
                        <a:rPr lang="en-US" sz="1400" dirty="0">
                          <a:effectLst/>
                        </a:rPr>
                        <a:t>  </a:t>
                      </a:r>
                      <a:r>
                        <a:rPr lang="ja-JP" sz="1400" dirty="0">
                          <a:effectLst/>
                        </a:rPr>
                        <a:t>　</a:t>
                      </a:r>
                      <a:r>
                        <a:rPr lang="ja-JP" altLang="en-US" sz="1400" dirty="0" smtClean="0">
                          <a:effectLst/>
                        </a:rPr>
                        <a:t>　　 </a:t>
                      </a:r>
                      <a:r>
                        <a:rPr lang="en-US" sz="1400" dirty="0" smtClean="0">
                          <a:effectLst/>
                        </a:rPr>
                        <a:t>45</a:t>
                      </a:r>
                      <a:r>
                        <a:rPr lang="ja-JP" sz="1400" dirty="0">
                          <a:effectLst/>
                        </a:rPr>
                        <a:t>分（授業</a:t>
                      </a:r>
                      <a:r>
                        <a:rPr lang="en-US" sz="1400" dirty="0">
                          <a:effectLst/>
                        </a:rPr>
                        <a:t>1</a:t>
                      </a:r>
                      <a:r>
                        <a:rPr lang="ja-JP" sz="1400" dirty="0">
                          <a:effectLst/>
                        </a:rPr>
                        <a:t>コマ）　　</a:t>
                      </a:r>
                      <a:endParaRPr lang="ja-JP" sz="14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096" marR="61096" marT="0" marB="0">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030683383"/>
                  </a:ext>
                </a:extLst>
              </a:tr>
            </a:tbl>
          </a:graphicData>
        </a:graphic>
      </p:graphicFrame>
    </p:spTree>
    <p:extLst>
      <p:ext uri="{BB962C8B-B14F-4D97-AF65-F5344CB8AC3E}">
        <p14:creationId xmlns:p14="http://schemas.microsoft.com/office/powerpoint/2010/main" val="21181659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927345" y="2215609"/>
            <a:ext cx="4066686" cy="118517"/>
          </a:xfrm>
          <a:prstGeom prst="rect">
            <a:avLst/>
          </a:prstGeom>
          <a:solidFill>
            <a:srgbClr val="FDD03E">
              <a:alpha val="4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Rectangle 2"/>
          <p:cNvSpPr>
            <a:spLocks noChangeArrowheads="1"/>
          </p:cNvSpPr>
          <p:nvPr/>
        </p:nvSpPr>
        <p:spPr bwMode="auto">
          <a:xfrm>
            <a:off x="191812" y="54968"/>
            <a:ext cx="8032968"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ja-JP" altLang="en-US" sz="1400" b="1" i="0" u="none" strike="noStrike" cap="none" normalizeH="0" baseline="0" dirty="0" smtClean="0">
                <a:ln>
                  <a:noFill/>
                </a:ln>
                <a:solidFill>
                  <a:schemeClr val="tx1"/>
                </a:solidFill>
                <a:effectLst/>
                <a:latin typeface="+mn-ea"/>
                <a:cs typeface="Times New Roman" panose="02020603050405020304" pitchFamily="18" charset="0"/>
              </a:rPr>
              <a:t>４</a:t>
            </a:r>
            <a:r>
              <a:rPr kumimoji="0" lang="en-US" altLang="ja-JP" sz="1400" b="1" i="0" u="none" strike="noStrike" cap="none" normalizeH="0" baseline="0" dirty="0" smtClean="0">
                <a:ln>
                  <a:noFill/>
                </a:ln>
                <a:solidFill>
                  <a:schemeClr val="tx1"/>
                </a:solidFill>
                <a:effectLst/>
                <a:latin typeface="+mn-ea"/>
                <a:cs typeface="Times New Roman" panose="02020603050405020304" pitchFamily="18" charset="0"/>
              </a:rPr>
              <a:t>,</a:t>
            </a:r>
            <a:r>
              <a:rPr kumimoji="0" lang="ja-JP" altLang="en-US" sz="1400" b="1" i="0" u="none" strike="noStrike" cap="none" normalizeH="0" baseline="0" dirty="0" smtClean="0">
                <a:ln>
                  <a:noFill/>
                </a:ln>
                <a:solidFill>
                  <a:schemeClr val="tx1"/>
                </a:solidFill>
                <a:effectLst/>
                <a:latin typeface="+mn-ea"/>
                <a:cs typeface="Times New Roman" panose="02020603050405020304" pitchFamily="18" charset="0"/>
              </a:rPr>
              <a:t>実施会場</a:t>
            </a:r>
            <a:endParaRPr kumimoji="0" lang="ja-JP" altLang="en-US" sz="1400" b="0" i="0" u="none" strike="noStrike" cap="none" normalizeH="0" baseline="0" dirty="0" smtClean="0">
              <a:ln>
                <a:noFill/>
              </a:ln>
              <a:solidFill>
                <a:schemeClr val="tx1"/>
              </a:solidFill>
              <a:effectLst/>
              <a:latin typeface="+mn-ea"/>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ja-JP" altLang="en-US" sz="1200" b="0" i="0" u="none" strike="noStrike" cap="none" normalizeH="0" baseline="0" dirty="0" smtClean="0">
                <a:ln>
                  <a:noFill/>
                </a:ln>
                <a:solidFill>
                  <a:schemeClr val="tx1"/>
                </a:solidFill>
                <a:effectLst/>
                <a:latin typeface="+mn-ea"/>
                <a:cs typeface="Times New Roman" panose="02020603050405020304" pitchFamily="18" charset="0"/>
              </a:rPr>
              <a:t>☐家庭科室　（　　　）階　　　・　　☐教室　　　・　　☐その他（　　　　　　　　）</a:t>
            </a:r>
            <a:endParaRPr kumimoji="0" lang="en-US" altLang="ja-JP" sz="1200" b="0" i="0" u="none" strike="noStrike" cap="none" normalizeH="0" baseline="0" dirty="0" smtClean="0">
              <a:ln>
                <a:noFill/>
              </a:ln>
              <a:solidFill>
                <a:schemeClr val="tx1"/>
              </a:solidFill>
              <a:effectLst/>
              <a:latin typeface="+mn-ea"/>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lang="ja-JP" altLang="en-US" sz="1200">
                <a:latin typeface="+mn-ea"/>
                <a:cs typeface="Times New Roman" panose="02020603050405020304" pitchFamily="18" charset="0"/>
              </a:rPr>
              <a:t>　</a:t>
            </a:r>
            <a:r>
              <a:rPr lang="ja-JP" altLang="en-US" sz="1200" b="1" smtClean="0">
                <a:latin typeface="+mn-ea"/>
                <a:cs typeface="Times New Roman" panose="02020603050405020304" pitchFamily="18" charset="0"/>
              </a:rPr>
              <a:t>実施</a:t>
            </a:r>
            <a:r>
              <a:rPr lang="ja-JP" altLang="en-US" sz="1200" b="1" dirty="0" smtClean="0">
                <a:latin typeface="+mn-ea"/>
                <a:cs typeface="Times New Roman" panose="02020603050405020304" pitchFamily="18" charset="0"/>
              </a:rPr>
              <a:t>教室は冷暖房使用可ですか？</a:t>
            </a:r>
            <a:endParaRPr lang="en-US" altLang="ja-JP" sz="1200" b="1" dirty="0" smtClean="0">
              <a:latin typeface="+mn-ea"/>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lang="ja-JP" altLang="en-US" sz="1200" dirty="0" smtClean="0">
                <a:latin typeface="+mn-ea"/>
                <a:cs typeface="Times New Roman" panose="02020603050405020304" pitchFamily="18" charset="0"/>
              </a:rPr>
              <a:t>□冷暖房使用可　・□冷房のみ使用可　・□暖房のみ使用可　□その他（　　　　　　　）</a:t>
            </a:r>
            <a:endParaRPr lang="en-US" altLang="ja-JP" sz="1200" dirty="0" smtClean="0">
              <a:latin typeface="+mn-ea"/>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ja-JP" altLang="en-US" sz="1200" b="0" i="0" u="none" strike="noStrike" cap="none" normalizeH="0" baseline="0" dirty="0" smtClean="0">
                <a:ln>
                  <a:noFill/>
                </a:ln>
                <a:solidFill>
                  <a:schemeClr val="tx1"/>
                </a:solidFill>
                <a:effectLst/>
                <a:latin typeface="+mn-ea"/>
                <a:cs typeface="Times New Roman" panose="02020603050405020304" pitchFamily="18" charset="0"/>
              </a:rPr>
              <a:t>　　　　　　</a:t>
            </a:r>
            <a:r>
              <a:rPr lang="ja-JP" altLang="en-US" sz="1000" dirty="0" smtClean="0">
                <a:latin typeface="+mn-ea"/>
                <a:cs typeface="Times New Roman" panose="02020603050405020304" pitchFamily="18" charset="0"/>
              </a:rPr>
              <a:t>＊昨今の気候変動を考慮し実施時期の労働環境調査の為ご回答お願いします。</a:t>
            </a:r>
            <a:r>
              <a:rPr kumimoji="0" lang="ja-JP" altLang="en-US" sz="1000" b="0" i="0" u="none" strike="noStrike" cap="none" normalizeH="0" baseline="0" dirty="0" smtClean="0">
                <a:ln>
                  <a:noFill/>
                </a:ln>
                <a:solidFill>
                  <a:schemeClr val="tx1"/>
                </a:solidFill>
                <a:effectLst/>
                <a:latin typeface="+mn-ea"/>
                <a:cs typeface="Times New Roman" panose="02020603050405020304" pitchFamily="18" charset="0"/>
              </a:rPr>
              <a:t>　</a:t>
            </a:r>
            <a:r>
              <a:rPr kumimoji="0" lang="ja-JP" altLang="en-US" sz="1200" b="0" i="0" u="none" strike="noStrike" cap="none" normalizeH="0" baseline="0" dirty="0" smtClean="0">
                <a:ln>
                  <a:noFill/>
                </a:ln>
                <a:solidFill>
                  <a:schemeClr val="tx1"/>
                </a:solidFill>
                <a:effectLst/>
                <a:latin typeface="+mn-ea"/>
                <a:cs typeface="Times New Roman" panose="02020603050405020304" pitchFamily="18" charset="0"/>
              </a:rPr>
              <a:t>　　　　　　　　　　　　　　</a:t>
            </a:r>
            <a:endParaRPr kumimoji="0" lang="ja-JP" altLang="en-US" sz="1200" b="0" i="0" u="none" strike="noStrike" cap="none" normalizeH="0" baseline="0" dirty="0" smtClean="0">
              <a:ln>
                <a:noFill/>
              </a:ln>
              <a:solidFill>
                <a:schemeClr val="tx1"/>
              </a:solidFill>
              <a:effectLst/>
              <a:latin typeface="+mn-ea"/>
            </a:endParaRPr>
          </a:p>
          <a:p>
            <a:pPr marL="0" marR="0" lvl="0" indent="0" algn="l" defTabSz="914400" rtl="0" eaLnBrk="0" fontAlgn="base" latinLnBrk="0" hangingPunct="0">
              <a:lnSpc>
                <a:spcPct val="150000"/>
              </a:lnSpc>
              <a:spcBef>
                <a:spcPct val="0"/>
              </a:spcBef>
              <a:spcAft>
                <a:spcPct val="0"/>
              </a:spcAft>
              <a:buClrTx/>
              <a:buSzTx/>
              <a:buFontTx/>
              <a:buNone/>
              <a:tabLst/>
            </a:pPr>
            <a:r>
              <a:rPr lang="ja-JP" altLang="en-US" sz="1400" b="1" dirty="0">
                <a:latin typeface="+mn-ea"/>
                <a:cs typeface="Times New Roman" panose="02020603050405020304" pitchFamily="18" charset="0"/>
              </a:rPr>
              <a:t>５</a:t>
            </a:r>
            <a:r>
              <a:rPr kumimoji="0" lang="en-US" altLang="ja-JP" sz="1400" b="1" i="0" u="none" strike="noStrike" cap="none" normalizeH="0" baseline="0" dirty="0" smtClean="0">
                <a:ln>
                  <a:noFill/>
                </a:ln>
                <a:solidFill>
                  <a:schemeClr val="tx1"/>
                </a:solidFill>
                <a:effectLst/>
                <a:latin typeface="+mn-ea"/>
                <a:cs typeface="Times New Roman" panose="02020603050405020304" pitchFamily="18" charset="0"/>
              </a:rPr>
              <a:t>,</a:t>
            </a:r>
            <a:r>
              <a:rPr kumimoji="0" lang="ja-JP" altLang="en-US" sz="1400" b="1" i="0" u="none" strike="noStrike" cap="none" normalizeH="0" baseline="0" dirty="0" smtClean="0">
                <a:ln>
                  <a:noFill/>
                </a:ln>
                <a:solidFill>
                  <a:schemeClr val="tx1"/>
                </a:solidFill>
                <a:effectLst/>
                <a:latin typeface="+mn-ea"/>
                <a:cs typeface="Times New Roman" panose="02020603050405020304" pitchFamily="18" charset="0"/>
              </a:rPr>
              <a:t>設備</a:t>
            </a:r>
            <a:r>
              <a:rPr kumimoji="0" lang="ja-JP" altLang="en-US" sz="1200" b="1" i="0" u="none" strike="noStrike" cap="none" normalizeH="0" baseline="0" dirty="0" smtClean="0">
                <a:ln>
                  <a:noFill/>
                </a:ln>
                <a:solidFill>
                  <a:schemeClr val="tx1"/>
                </a:solidFill>
                <a:effectLst/>
                <a:latin typeface="+mn-ea"/>
                <a:cs typeface="Times New Roman" panose="02020603050405020304" pitchFamily="18" charset="0"/>
              </a:rPr>
              <a:t>　</a:t>
            </a:r>
            <a:r>
              <a:rPr kumimoji="0" lang="ja-JP" altLang="en-US" sz="1200" b="0" i="0" u="none" strike="noStrike" cap="none" normalizeH="0" baseline="0" dirty="0" smtClean="0">
                <a:ln>
                  <a:noFill/>
                </a:ln>
                <a:solidFill>
                  <a:schemeClr val="tx1"/>
                </a:solidFill>
                <a:effectLst/>
                <a:latin typeface="+mn-ea"/>
                <a:cs typeface="Times New Roman" panose="02020603050405020304" pitchFamily="18" charset="0"/>
              </a:rPr>
              <a:t>お貸出しいただけるものにチェックしてください。　</a:t>
            </a:r>
            <a:r>
              <a:rPr kumimoji="0" lang="ja-JP" altLang="en-US" sz="1200" b="1" i="0" u="none" strike="noStrike" cap="none" normalizeH="0" baseline="0" dirty="0" smtClean="0">
                <a:ln>
                  <a:noFill/>
                </a:ln>
                <a:solidFill>
                  <a:schemeClr val="tx1"/>
                </a:solidFill>
                <a:effectLst/>
                <a:latin typeface="+mn-ea"/>
                <a:cs typeface="Times New Roman" panose="02020603050405020304" pitchFamily="18" charset="0"/>
              </a:rPr>
              <a:t>　</a:t>
            </a:r>
            <a:endParaRPr kumimoji="0" lang="en-US" altLang="ja-JP" sz="1200" b="1" i="0" u="none" strike="noStrike" cap="none" normalizeH="0" baseline="0" dirty="0" smtClean="0">
              <a:ln>
                <a:noFill/>
              </a:ln>
              <a:solidFill>
                <a:schemeClr val="tx1"/>
              </a:solidFill>
              <a:effectLst/>
              <a:latin typeface="+mn-ea"/>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lang="ja-JP" altLang="en-US" sz="1200" b="1" dirty="0">
                <a:latin typeface="+mn-ea"/>
                <a:cs typeface="Times New Roman" panose="02020603050405020304" pitchFamily="18" charset="0"/>
              </a:rPr>
              <a:t>　</a:t>
            </a:r>
            <a:r>
              <a:rPr lang="ja-JP" altLang="en-US" sz="1200" b="1" dirty="0" smtClean="0">
                <a:latin typeface="+mn-ea"/>
                <a:cs typeface="Times New Roman" panose="02020603050405020304" pitchFamily="18" charset="0"/>
              </a:rPr>
              <a:t>　　　</a:t>
            </a:r>
            <a:r>
              <a:rPr kumimoji="0" lang="ja-JP" altLang="en-US" sz="1200" b="0" i="0" u="none" strike="noStrike" cap="none" normalizeH="0" baseline="0" dirty="0" smtClean="0">
                <a:ln>
                  <a:noFill/>
                </a:ln>
                <a:solidFill>
                  <a:schemeClr val="tx1"/>
                </a:solidFill>
                <a:effectLst/>
                <a:latin typeface="+mn-ea"/>
                <a:cs typeface="Times New Roman" panose="02020603050405020304" pitchFamily="18" charset="0"/>
              </a:rPr>
              <a:t>□</a:t>
            </a:r>
            <a:r>
              <a:rPr lang="en-US" altLang="ja-JP" sz="1200" dirty="0" smtClean="0">
                <a:latin typeface="+mn-ea"/>
                <a:cs typeface="Times New Roman" panose="02020603050405020304" pitchFamily="18" charset="0"/>
              </a:rPr>
              <a:t>HDMI</a:t>
            </a:r>
            <a:r>
              <a:rPr lang="ja-JP" altLang="en-US" sz="1200" dirty="0" smtClean="0">
                <a:latin typeface="+mn-ea"/>
                <a:cs typeface="Times New Roman" panose="02020603050405020304" pitchFamily="18" charset="0"/>
              </a:rPr>
              <a:t>ケーブル</a:t>
            </a:r>
            <a:r>
              <a:rPr kumimoji="0" lang="ja-JP" altLang="en-US" sz="1200" b="0" i="0" u="none" strike="noStrike" cap="none" normalizeH="0" baseline="0" dirty="0" smtClean="0">
                <a:ln>
                  <a:noFill/>
                </a:ln>
                <a:solidFill>
                  <a:schemeClr val="tx1"/>
                </a:solidFill>
                <a:effectLst/>
                <a:latin typeface="+mn-ea"/>
                <a:cs typeface="Times New Roman" panose="02020603050405020304" pitchFamily="18" charset="0"/>
              </a:rPr>
              <a:t>　　□電子黒板等のモニター　</a:t>
            </a:r>
            <a:r>
              <a:rPr kumimoji="0" lang="en-US" altLang="ja-JP" sz="1200" b="0" i="0" u="none" strike="noStrike" cap="none" normalizeH="0" baseline="0" dirty="0" smtClean="0">
                <a:ln>
                  <a:noFill/>
                </a:ln>
                <a:solidFill>
                  <a:schemeClr val="tx1"/>
                </a:solidFill>
                <a:effectLst/>
                <a:latin typeface="+mn-ea"/>
                <a:cs typeface="Times New Roman" panose="02020603050405020304" pitchFamily="18" charset="0"/>
              </a:rPr>
              <a:t>*iPad</a:t>
            </a:r>
            <a:r>
              <a:rPr kumimoji="0" lang="ja-JP" altLang="en-US" sz="1200" b="0" i="0" u="none" strike="noStrike" cap="none" normalizeH="0" baseline="0" dirty="0" smtClean="0">
                <a:ln>
                  <a:noFill/>
                </a:ln>
                <a:solidFill>
                  <a:schemeClr val="tx1"/>
                </a:solidFill>
                <a:effectLst/>
                <a:latin typeface="+mn-ea"/>
                <a:cs typeface="Times New Roman" panose="02020603050405020304" pitchFamily="18" charset="0"/>
              </a:rPr>
              <a:t>持参し接続します。</a:t>
            </a:r>
            <a:endParaRPr kumimoji="0" lang="ja-JP" altLang="en-US" sz="1200" b="0" i="0" u="none" strike="noStrike" cap="none" normalizeH="0" baseline="0" dirty="0" smtClean="0">
              <a:ln>
                <a:noFill/>
              </a:ln>
              <a:solidFill>
                <a:schemeClr val="tx1"/>
              </a:solidFill>
              <a:effectLst/>
              <a:latin typeface="+mn-ea"/>
            </a:endParaRPr>
          </a:p>
        </p:txBody>
      </p:sp>
      <p:cxnSp>
        <p:nvCxnSpPr>
          <p:cNvPr id="5" name="直線コネクタ 4"/>
          <p:cNvCxnSpPr/>
          <p:nvPr/>
        </p:nvCxnSpPr>
        <p:spPr>
          <a:xfrm>
            <a:off x="97342" y="2113293"/>
            <a:ext cx="6620510" cy="8255"/>
          </a:xfrm>
          <a:prstGeom prst="line">
            <a:avLst/>
          </a:prstGeom>
          <a:ln>
            <a:solidFill>
              <a:schemeClr val="tx1">
                <a:lumMod val="85000"/>
                <a:lumOff val="15000"/>
              </a:schemeClr>
            </a:solidFill>
            <a:prstDash val="dash"/>
          </a:ln>
        </p:spPr>
        <p:style>
          <a:lnRef idx="1">
            <a:schemeClr val="dk1"/>
          </a:lnRef>
          <a:fillRef idx="0">
            <a:schemeClr val="dk1"/>
          </a:fillRef>
          <a:effectRef idx="0">
            <a:schemeClr val="dk1"/>
          </a:effectRef>
          <a:fontRef idx="minor">
            <a:schemeClr val="tx1"/>
          </a:fontRef>
        </p:style>
      </p:cxnSp>
      <p:cxnSp>
        <p:nvCxnSpPr>
          <p:cNvPr id="7" name="直線コネクタ 6"/>
          <p:cNvCxnSpPr/>
          <p:nvPr/>
        </p:nvCxnSpPr>
        <p:spPr>
          <a:xfrm flipV="1">
            <a:off x="220574" y="5431171"/>
            <a:ext cx="6431569" cy="12743"/>
          </a:xfrm>
          <a:prstGeom prst="line">
            <a:avLst/>
          </a:prstGeom>
          <a:ln>
            <a:solidFill>
              <a:schemeClr val="tx1">
                <a:lumMod val="85000"/>
                <a:lumOff val="15000"/>
              </a:schemeClr>
            </a:solidFill>
            <a:prstDash val="dash"/>
          </a:ln>
        </p:spPr>
        <p:style>
          <a:lnRef idx="1">
            <a:schemeClr val="dk1"/>
          </a:lnRef>
          <a:fillRef idx="0">
            <a:schemeClr val="dk1"/>
          </a:fillRef>
          <a:effectRef idx="0">
            <a:schemeClr val="dk1"/>
          </a:effectRef>
          <a:fontRef idx="minor">
            <a:schemeClr val="tx1"/>
          </a:fontRef>
        </p:style>
      </p:cxnSp>
      <p:sp>
        <p:nvSpPr>
          <p:cNvPr id="3" name="正方形/長方形 2"/>
          <p:cNvSpPr/>
          <p:nvPr/>
        </p:nvSpPr>
        <p:spPr>
          <a:xfrm>
            <a:off x="191812" y="5275671"/>
            <a:ext cx="7060151" cy="4524315"/>
          </a:xfrm>
          <a:prstGeom prst="rect">
            <a:avLst/>
          </a:prstGeom>
        </p:spPr>
        <p:txBody>
          <a:bodyPr wrap="square">
            <a:spAutoFit/>
          </a:bodyPr>
          <a:lstStyle/>
          <a:p>
            <a:pPr>
              <a:lnSpc>
                <a:spcPct val="200000"/>
              </a:lnSpc>
              <a:spcAft>
                <a:spcPts val="0"/>
              </a:spcAft>
            </a:pPr>
            <a:r>
              <a:rPr lang="en-US" altLang="ja-JP" sz="1400" b="1" dirty="0">
                <a:latin typeface="+mn-ea"/>
                <a:cs typeface="Segoe UI Symbol" panose="020B0502040204020203" pitchFamily="34" charset="0"/>
              </a:rPr>
              <a:t>9</a:t>
            </a:r>
            <a:r>
              <a:rPr lang="en-US" altLang="ja-JP" sz="1400" b="1" dirty="0" smtClean="0">
                <a:latin typeface="+mn-ea"/>
                <a:cs typeface="Segoe UI Symbol" panose="020B0502040204020203" pitchFamily="34" charset="0"/>
              </a:rPr>
              <a:t>,</a:t>
            </a:r>
            <a:r>
              <a:rPr lang="ja-JP" altLang="ja-JP" sz="1400" b="1" dirty="0">
                <a:latin typeface="+mn-ea"/>
                <a:cs typeface="Segoe UI Symbol" panose="020B0502040204020203" pitchFamily="34" charset="0"/>
              </a:rPr>
              <a:t>出張授業についてのアンケート</a:t>
            </a:r>
            <a:endParaRPr lang="ja-JP" altLang="ja-JP" sz="1400" dirty="0">
              <a:latin typeface="+mn-ea"/>
              <a:cs typeface="Times New Roman" panose="02020603050405020304" pitchFamily="18" charset="0"/>
            </a:endParaRPr>
          </a:p>
          <a:p>
            <a:pPr>
              <a:lnSpc>
                <a:spcPct val="200000"/>
              </a:lnSpc>
              <a:spcAft>
                <a:spcPts val="0"/>
              </a:spcAft>
            </a:pPr>
            <a:r>
              <a:rPr lang="ja-JP" altLang="ja-JP" sz="1000" dirty="0">
                <a:latin typeface="+mn-ea"/>
                <a:cs typeface="Segoe UI Symbol" panose="020B0502040204020203" pitchFamily="34" charset="0"/>
              </a:rPr>
              <a:t>１</a:t>
            </a:r>
            <a:r>
              <a:rPr lang="en-US" altLang="ja-JP" sz="1000" dirty="0" smtClean="0">
                <a:latin typeface="+mn-ea"/>
                <a:cs typeface="Segoe UI Symbol" panose="020B0502040204020203" pitchFamily="34" charset="0"/>
              </a:rPr>
              <a:t>,</a:t>
            </a:r>
            <a:r>
              <a:rPr lang="ja-JP" altLang="en-US" sz="1000" dirty="0" smtClean="0">
                <a:latin typeface="+mn-ea"/>
                <a:cs typeface="Segoe UI Symbol" panose="020B0502040204020203" pitchFamily="34" charset="0"/>
              </a:rPr>
              <a:t>当社の出張授業を学校単位で依頼されたのは初めてですか？</a:t>
            </a:r>
            <a:endParaRPr lang="ja-JP" altLang="ja-JP" sz="1000" dirty="0">
              <a:latin typeface="+mn-ea"/>
              <a:cs typeface="Times New Roman" panose="02020603050405020304" pitchFamily="18" charset="0"/>
            </a:endParaRPr>
          </a:p>
          <a:p>
            <a:pPr>
              <a:lnSpc>
                <a:spcPct val="200000"/>
              </a:lnSpc>
              <a:spcAft>
                <a:spcPts val="0"/>
              </a:spcAft>
            </a:pPr>
            <a:r>
              <a:rPr lang="ja-JP" altLang="ja-JP" sz="1000" dirty="0">
                <a:latin typeface="+mn-ea"/>
                <a:cs typeface="Segoe UI Symbol" panose="020B0502040204020203" pitchFamily="34" charset="0"/>
              </a:rPr>
              <a:t>　</a:t>
            </a:r>
            <a:r>
              <a:rPr lang="en-US" altLang="ja-JP" sz="1000" dirty="0">
                <a:latin typeface="+mn-ea"/>
                <a:cs typeface="Segoe UI Symbol" panose="020B0502040204020203" pitchFamily="34" charset="0"/>
              </a:rPr>
              <a:t>☐</a:t>
            </a:r>
            <a:r>
              <a:rPr lang="ja-JP" altLang="ja-JP" sz="1000" dirty="0">
                <a:latin typeface="+mn-ea"/>
                <a:cs typeface="Segoe UI Symbol" panose="020B0502040204020203" pitchFamily="34" charset="0"/>
              </a:rPr>
              <a:t>初めて　　　　　　　　　</a:t>
            </a:r>
            <a:r>
              <a:rPr lang="en-US" altLang="ja-JP" sz="1000" dirty="0">
                <a:latin typeface="+mn-ea"/>
                <a:cs typeface="Segoe UI Symbol" panose="020B0502040204020203" pitchFamily="34" charset="0"/>
              </a:rPr>
              <a:t>☐</a:t>
            </a:r>
            <a:r>
              <a:rPr lang="ja-JP" altLang="ja-JP" sz="1000" u="sng" dirty="0">
                <a:latin typeface="+mn-ea"/>
                <a:cs typeface="Segoe UI Symbol" panose="020B0502040204020203" pitchFamily="34" charset="0"/>
              </a:rPr>
              <a:t>　　　</a:t>
            </a:r>
            <a:r>
              <a:rPr lang="ja-JP" altLang="ja-JP" sz="1000" dirty="0">
                <a:latin typeface="+mn-ea"/>
                <a:cs typeface="Segoe UI Symbol" panose="020B0502040204020203" pitchFamily="34" charset="0"/>
              </a:rPr>
              <a:t>回目　　　　　　　　</a:t>
            </a:r>
            <a:r>
              <a:rPr lang="en-US" altLang="ja-JP" sz="1000" dirty="0">
                <a:latin typeface="+mn-ea"/>
                <a:cs typeface="Segoe UI Symbol" panose="020B0502040204020203" pitchFamily="34" charset="0"/>
              </a:rPr>
              <a:t>☐</a:t>
            </a:r>
            <a:r>
              <a:rPr lang="ja-JP" altLang="ja-JP" sz="1000" dirty="0">
                <a:latin typeface="+mn-ea"/>
                <a:cs typeface="Segoe UI Symbol" panose="020B0502040204020203" pitchFamily="34" charset="0"/>
              </a:rPr>
              <a:t>不明</a:t>
            </a:r>
            <a:endParaRPr lang="ja-JP" altLang="ja-JP" sz="1000" dirty="0">
              <a:latin typeface="+mn-ea"/>
              <a:cs typeface="Times New Roman" panose="02020603050405020304" pitchFamily="18" charset="0"/>
            </a:endParaRPr>
          </a:p>
          <a:p>
            <a:pPr>
              <a:lnSpc>
                <a:spcPct val="200000"/>
              </a:lnSpc>
              <a:spcAft>
                <a:spcPts val="0"/>
              </a:spcAft>
            </a:pPr>
            <a:r>
              <a:rPr lang="en-US" altLang="ja-JP" sz="1000" dirty="0">
                <a:latin typeface="+mn-ea"/>
                <a:cs typeface="Times New Roman" panose="02020603050405020304" pitchFamily="18" charset="0"/>
              </a:rPr>
              <a:t>2,</a:t>
            </a:r>
            <a:r>
              <a:rPr lang="ja-JP" altLang="ja-JP" sz="1000" dirty="0">
                <a:latin typeface="+mn-ea"/>
                <a:cs typeface="Times New Roman" panose="02020603050405020304" pitchFamily="18" charset="0"/>
              </a:rPr>
              <a:t>本取り組みを何で知りましたか</a:t>
            </a:r>
            <a:r>
              <a:rPr lang="ja-JP" altLang="ja-JP" sz="1000" dirty="0" smtClean="0">
                <a:latin typeface="+mn-ea"/>
                <a:cs typeface="Times New Roman" panose="02020603050405020304" pitchFamily="18" charset="0"/>
              </a:rPr>
              <a:t>？</a:t>
            </a:r>
            <a:r>
              <a:rPr lang="ja-JP" altLang="en-US" sz="1000" dirty="0" smtClean="0">
                <a:latin typeface="+mn-ea"/>
                <a:cs typeface="Times New Roman" panose="02020603050405020304" pitchFamily="18" charset="0"/>
              </a:rPr>
              <a:t>（学校名や個人名は差し支えのない範囲でお答えください）</a:t>
            </a:r>
            <a:endParaRPr lang="ja-JP" altLang="ja-JP" sz="1000" dirty="0">
              <a:latin typeface="+mn-ea"/>
              <a:cs typeface="Times New Roman" panose="02020603050405020304" pitchFamily="18" charset="0"/>
            </a:endParaRPr>
          </a:p>
          <a:p>
            <a:pPr>
              <a:lnSpc>
                <a:spcPct val="200000"/>
              </a:lnSpc>
              <a:spcAft>
                <a:spcPts val="0"/>
              </a:spcAft>
            </a:pPr>
            <a:r>
              <a:rPr lang="ja-JP" altLang="ja-JP" sz="1000" dirty="0">
                <a:latin typeface="+mn-ea"/>
                <a:cs typeface="Times New Roman" panose="02020603050405020304" pitchFamily="18" charset="0"/>
              </a:rPr>
              <a:t>　</a:t>
            </a:r>
            <a:r>
              <a:rPr lang="en-US" altLang="ja-JP" sz="1000" dirty="0">
                <a:latin typeface="+mn-ea"/>
                <a:cs typeface="Times New Roman" panose="02020603050405020304" pitchFamily="18" charset="0"/>
              </a:rPr>
              <a:t>☐</a:t>
            </a:r>
            <a:r>
              <a:rPr lang="ja-JP" altLang="ja-JP" sz="1000" dirty="0">
                <a:latin typeface="+mn-ea"/>
                <a:cs typeface="Times New Roman" panose="02020603050405020304" pitchFamily="18" charset="0"/>
              </a:rPr>
              <a:t>案内文書　　　　</a:t>
            </a:r>
            <a:r>
              <a:rPr lang="en-US" altLang="ja-JP" sz="1000" dirty="0">
                <a:latin typeface="+mn-ea"/>
                <a:cs typeface="Times New Roman" panose="02020603050405020304" pitchFamily="18" charset="0"/>
              </a:rPr>
              <a:t>☐</a:t>
            </a:r>
            <a:r>
              <a:rPr lang="ja-JP" altLang="ja-JP" sz="1000" dirty="0">
                <a:latin typeface="+mn-ea"/>
                <a:cs typeface="Times New Roman" panose="02020603050405020304" pitchFamily="18" charset="0"/>
              </a:rPr>
              <a:t>当社ホームページ　　　　</a:t>
            </a:r>
            <a:r>
              <a:rPr lang="en-US" altLang="ja-JP" sz="1000" dirty="0">
                <a:latin typeface="+mn-ea"/>
                <a:cs typeface="Times New Roman" panose="02020603050405020304" pitchFamily="18" charset="0"/>
              </a:rPr>
              <a:t>☐</a:t>
            </a:r>
            <a:r>
              <a:rPr lang="ja-JP" altLang="ja-JP" sz="1000" dirty="0">
                <a:latin typeface="+mn-ea"/>
                <a:cs typeface="Times New Roman" panose="02020603050405020304" pitchFamily="18" charset="0"/>
              </a:rPr>
              <a:t>口コミ　　　</a:t>
            </a:r>
            <a:r>
              <a:rPr lang="en-US" altLang="ja-JP" sz="1000" dirty="0">
                <a:latin typeface="+mn-ea"/>
                <a:cs typeface="Times New Roman" panose="02020603050405020304" pitchFamily="18" charset="0"/>
              </a:rPr>
              <a:t>☐</a:t>
            </a:r>
            <a:r>
              <a:rPr lang="ja-JP" altLang="ja-JP" sz="1000" dirty="0">
                <a:latin typeface="+mn-ea"/>
                <a:cs typeface="Times New Roman" panose="02020603050405020304" pitchFamily="18" charset="0"/>
              </a:rPr>
              <a:t>先生の引継ぎ・</a:t>
            </a:r>
            <a:r>
              <a:rPr lang="ja-JP" altLang="ja-JP" sz="1000" dirty="0" smtClean="0">
                <a:latin typeface="+mn-ea"/>
                <a:cs typeface="Times New Roman" panose="02020603050405020304" pitchFamily="18" charset="0"/>
              </a:rPr>
              <a:t>紹介</a:t>
            </a:r>
            <a:r>
              <a:rPr lang="ja-JP" altLang="en-US" sz="1000" dirty="0" smtClean="0">
                <a:latin typeface="+mn-ea"/>
                <a:cs typeface="Times New Roman" panose="02020603050405020304" pitchFamily="18" charset="0"/>
              </a:rPr>
              <a:t>（　　　　学校　　　先生）　　　</a:t>
            </a:r>
            <a:r>
              <a:rPr lang="ja-JP" altLang="ja-JP" sz="1000" dirty="0">
                <a:latin typeface="+mn-ea"/>
                <a:cs typeface="Times New Roman" panose="02020603050405020304" pitchFamily="18" charset="0"/>
              </a:rPr>
              <a:t>　</a:t>
            </a:r>
          </a:p>
          <a:p>
            <a:pPr>
              <a:lnSpc>
                <a:spcPct val="200000"/>
              </a:lnSpc>
              <a:spcAft>
                <a:spcPts val="0"/>
              </a:spcAft>
            </a:pPr>
            <a:r>
              <a:rPr lang="ja-JP" altLang="ja-JP" sz="1000" dirty="0">
                <a:latin typeface="+mn-ea"/>
                <a:cs typeface="Times New Roman" panose="02020603050405020304" pitchFamily="18" charset="0"/>
              </a:rPr>
              <a:t>　</a:t>
            </a:r>
            <a:r>
              <a:rPr lang="en-US" altLang="ja-JP" sz="1000" dirty="0" smtClean="0">
                <a:latin typeface="+mn-ea"/>
                <a:cs typeface="Times New Roman" panose="02020603050405020304" pitchFamily="18" charset="0"/>
              </a:rPr>
              <a:t>☐</a:t>
            </a:r>
            <a:r>
              <a:rPr lang="ja-JP" altLang="en-US" sz="1000" dirty="0">
                <a:latin typeface="+mn-ea"/>
                <a:cs typeface="Times New Roman" panose="02020603050405020304" pitchFamily="18" charset="0"/>
              </a:rPr>
              <a:t>異</a:t>
            </a:r>
            <a:r>
              <a:rPr lang="ja-JP" altLang="en-US" sz="1000" dirty="0" smtClean="0">
                <a:latin typeface="+mn-ea"/>
                <a:cs typeface="Times New Roman" panose="02020603050405020304" pitchFamily="18" charset="0"/>
              </a:rPr>
              <a:t>動前の学校で実施していた（　　　　　　　）学校　　　</a:t>
            </a:r>
            <a:r>
              <a:rPr lang="en-US" altLang="ja-JP" sz="1000" dirty="0">
                <a:latin typeface="+mn-ea"/>
                <a:cs typeface="Times New Roman" panose="02020603050405020304" pitchFamily="18" charset="0"/>
              </a:rPr>
              <a:t> </a:t>
            </a:r>
            <a:r>
              <a:rPr lang="ja-JP" altLang="en-US" sz="1000" dirty="0">
                <a:latin typeface="+mn-ea"/>
                <a:cs typeface="Times New Roman" panose="02020603050405020304" pitchFamily="18" charset="0"/>
              </a:rPr>
              <a:t> </a:t>
            </a:r>
            <a:r>
              <a:rPr lang="en-US" altLang="ja-JP" sz="1000" dirty="0" smtClean="0">
                <a:latin typeface="+mn-ea"/>
                <a:cs typeface="Times New Roman" panose="02020603050405020304" pitchFamily="18" charset="0"/>
              </a:rPr>
              <a:t>☐ </a:t>
            </a:r>
            <a:r>
              <a:rPr lang="ja-JP" altLang="en-US" sz="1000" dirty="0" smtClean="0">
                <a:latin typeface="+mn-ea"/>
                <a:cs typeface="Times New Roman" panose="02020603050405020304" pitchFamily="18" charset="0"/>
              </a:rPr>
              <a:t>　</a:t>
            </a:r>
            <a:endParaRPr lang="en-US" altLang="ja-JP" sz="1000" dirty="0" smtClean="0">
              <a:latin typeface="+mn-ea"/>
              <a:cs typeface="Times New Roman" panose="02020603050405020304" pitchFamily="18" charset="0"/>
            </a:endParaRPr>
          </a:p>
          <a:p>
            <a:pPr>
              <a:lnSpc>
                <a:spcPct val="200000"/>
              </a:lnSpc>
              <a:spcAft>
                <a:spcPts val="0"/>
              </a:spcAft>
            </a:pPr>
            <a:r>
              <a:rPr lang="en-US" altLang="ja-JP" sz="1000" dirty="0" smtClean="0">
                <a:latin typeface="+mn-ea"/>
                <a:cs typeface="Times New Roman" panose="02020603050405020304" pitchFamily="18" charset="0"/>
              </a:rPr>
              <a:t>3</a:t>
            </a:r>
            <a:r>
              <a:rPr lang="en-US" altLang="ja-JP" sz="1000" dirty="0">
                <a:latin typeface="+mn-ea"/>
                <a:cs typeface="Times New Roman" panose="02020603050405020304" pitchFamily="18" charset="0"/>
              </a:rPr>
              <a:t>,</a:t>
            </a:r>
            <a:r>
              <a:rPr lang="ja-JP" altLang="ja-JP" sz="1000" dirty="0">
                <a:latin typeface="+mn-ea"/>
                <a:cs typeface="Times New Roman" panose="02020603050405020304" pitchFamily="18" charset="0"/>
              </a:rPr>
              <a:t>ご案内をみて、お申し込みいただいたきっかけを教えてください。</a:t>
            </a:r>
          </a:p>
          <a:p>
            <a:pPr>
              <a:lnSpc>
                <a:spcPct val="200000"/>
              </a:lnSpc>
              <a:spcAft>
                <a:spcPts val="0"/>
              </a:spcAft>
            </a:pPr>
            <a:r>
              <a:rPr lang="ja-JP" altLang="ja-JP" sz="1000" dirty="0">
                <a:latin typeface="+mn-ea"/>
                <a:cs typeface="Times New Roman" panose="02020603050405020304" pitchFamily="18" charset="0"/>
              </a:rPr>
              <a:t>　</a:t>
            </a:r>
            <a:r>
              <a:rPr lang="en-US" altLang="ja-JP" sz="1000" dirty="0">
                <a:latin typeface="+mn-ea"/>
                <a:cs typeface="Times New Roman" panose="02020603050405020304" pitchFamily="18" charset="0"/>
              </a:rPr>
              <a:t>☐</a:t>
            </a:r>
            <a:r>
              <a:rPr lang="ja-JP" altLang="ja-JP" sz="1000" dirty="0">
                <a:latin typeface="+mn-ea"/>
                <a:cs typeface="Times New Roman" panose="02020603050405020304" pitchFamily="18" charset="0"/>
              </a:rPr>
              <a:t>環境問題について勉強している　　　</a:t>
            </a:r>
            <a:r>
              <a:rPr lang="en-US" altLang="ja-JP" sz="1000" dirty="0">
                <a:latin typeface="+mn-ea"/>
                <a:cs typeface="Times New Roman" panose="02020603050405020304" pitchFamily="18" charset="0"/>
              </a:rPr>
              <a:t>☐</a:t>
            </a:r>
            <a:r>
              <a:rPr lang="ja-JP" altLang="ja-JP" sz="1000" dirty="0">
                <a:latin typeface="+mn-ea"/>
                <a:cs typeface="Times New Roman" panose="02020603050405020304" pitchFamily="18" charset="0"/>
              </a:rPr>
              <a:t>地元に密着している会社　　　　</a:t>
            </a:r>
            <a:r>
              <a:rPr lang="en-US" altLang="ja-JP" sz="1000" dirty="0">
                <a:latin typeface="+mn-ea"/>
                <a:cs typeface="Times New Roman" panose="02020603050405020304" pitchFamily="18" charset="0"/>
              </a:rPr>
              <a:t>☐</a:t>
            </a:r>
            <a:r>
              <a:rPr lang="ja-JP" altLang="ja-JP" sz="1000" dirty="0">
                <a:latin typeface="+mn-ea"/>
                <a:cs typeface="Times New Roman" panose="02020603050405020304" pitchFamily="18" charset="0"/>
              </a:rPr>
              <a:t>無料で実施する</a:t>
            </a:r>
          </a:p>
          <a:p>
            <a:pPr>
              <a:lnSpc>
                <a:spcPct val="200000"/>
              </a:lnSpc>
              <a:spcAft>
                <a:spcPts val="0"/>
              </a:spcAft>
            </a:pPr>
            <a:r>
              <a:rPr lang="ja-JP" altLang="ja-JP" sz="1000" dirty="0">
                <a:latin typeface="+mn-ea"/>
                <a:cs typeface="Times New Roman" panose="02020603050405020304" pitchFamily="18" charset="0"/>
              </a:rPr>
              <a:t>　</a:t>
            </a:r>
            <a:r>
              <a:rPr lang="en-US" altLang="ja-JP" sz="1000" dirty="0">
                <a:latin typeface="+mn-ea"/>
                <a:cs typeface="Times New Roman" panose="02020603050405020304" pitchFamily="18" charset="0"/>
              </a:rPr>
              <a:t>☐</a:t>
            </a:r>
            <a:r>
              <a:rPr lang="ja-JP" altLang="ja-JP" sz="1000" dirty="0">
                <a:latin typeface="+mn-ea"/>
                <a:cs typeface="Times New Roman" panose="02020603050405020304" pitchFamily="18" charset="0"/>
              </a:rPr>
              <a:t>前回も実施してよかった　　　　　　</a:t>
            </a:r>
            <a:r>
              <a:rPr lang="en-US" altLang="ja-JP" sz="1000" dirty="0">
                <a:latin typeface="+mn-ea"/>
                <a:cs typeface="Times New Roman" panose="02020603050405020304" pitchFamily="18" charset="0"/>
              </a:rPr>
              <a:t>☐</a:t>
            </a:r>
            <a:r>
              <a:rPr lang="ja-JP" altLang="ja-JP" sz="1000" dirty="0">
                <a:latin typeface="+mn-ea"/>
                <a:cs typeface="Times New Roman" panose="02020603050405020304" pitchFamily="18" charset="0"/>
              </a:rPr>
              <a:t>調理実習をお任せできる　　　</a:t>
            </a:r>
            <a:r>
              <a:rPr lang="ja-JP" altLang="en-US" sz="1000" dirty="0" smtClean="0">
                <a:latin typeface="+mn-ea"/>
                <a:cs typeface="Times New Roman" panose="02020603050405020304" pitchFamily="18" charset="0"/>
              </a:rPr>
              <a:t>　</a:t>
            </a:r>
            <a:r>
              <a:rPr lang="ja-JP" altLang="ja-JP" sz="1000" dirty="0" smtClean="0">
                <a:latin typeface="+mn-ea"/>
                <a:cs typeface="Times New Roman" panose="02020603050405020304" pitchFamily="18" charset="0"/>
              </a:rPr>
              <a:t>□</a:t>
            </a:r>
            <a:r>
              <a:rPr lang="ja-JP" altLang="ja-JP" sz="1000" dirty="0">
                <a:latin typeface="+mn-ea"/>
                <a:cs typeface="Times New Roman" panose="02020603050405020304" pitchFamily="18" charset="0"/>
              </a:rPr>
              <a:t>食材をすべて準備してくれる</a:t>
            </a:r>
          </a:p>
          <a:p>
            <a:pPr indent="133350">
              <a:lnSpc>
                <a:spcPct val="200000"/>
              </a:lnSpc>
              <a:spcAft>
                <a:spcPts val="0"/>
              </a:spcAft>
            </a:pPr>
            <a:r>
              <a:rPr lang="ja-JP" altLang="ja-JP" sz="1000" dirty="0">
                <a:latin typeface="+mn-ea"/>
                <a:cs typeface="Times New Roman" panose="02020603050405020304" pitchFamily="18" charset="0"/>
              </a:rPr>
              <a:t>□案内がわかりやすい　　　　　　　　</a:t>
            </a:r>
            <a:r>
              <a:rPr lang="en-US" altLang="ja-JP" sz="1000" dirty="0">
                <a:latin typeface="+mn-ea"/>
                <a:cs typeface="Times New Roman" panose="02020603050405020304" pitchFamily="18" charset="0"/>
              </a:rPr>
              <a:t>☐</a:t>
            </a:r>
            <a:r>
              <a:rPr lang="ja-JP" altLang="ja-JP" sz="1000" dirty="0">
                <a:latin typeface="+mn-ea"/>
                <a:cs typeface="Times New Roman" panose="02020603050405020304" pitchFamily="18" charset="0"/>
              </a:rPr>
              <a:t>その他（　　　　　　）</a:t>
            </a:r>
          </a:p>
          <a:p>
            <a:pPr>
              <a:lnSpc>
                <a:spcPct val="200000"/>
              </a:lnSpc>
              <a:spcAft>
                <a:spcPts val="0"/>
              </a:spcAft>
            </a:pPr>
            <a:r>
              <a:rPr lang="en-US" altLang="ja-JP" sz="1000" dirty="0">
                <a:latin typeface="+mn-ea"/>
                <a:cs typeface="Times New Roman" panose="02020603050405020304" pitchFamily="18" charset="0"/>
              </a:rPr>
              <a:t>4</a:t>
            </a:r>
            <a:r>
              <a:rPr lang="en-US" altLang="ja-JP" sz="1000" dirty="0" smtClean="0">
                <a:latin typeface="+mn-ea"/>
                <a:cs typeface="Times New Roman" panose="02020603050405020304" pitchFamily="18" charset="0"/>
              </a:rPr>
              <a:t>,</a:t>
            </a:r>
            <a:r>
              <a:rPr lang="ja-JP" altLang="ja-JP" sz="1000" dirty="0">
                <a:latin typeface="+mn-ea"/>
                <a:cs typeface="Times New Roman" panose="02020603050405020304" pitchFamily="18" charset="0"/>
              </a:rPr>
              <a:t>生徒さまの調理実習についてお聞かせください。</a:t>
            </a:r>
          </a:p>
          <a:p>
            <a:pPr>
              <a:lnSpc>
                <a:spcPct val="200000"/>
              </a:lnSpc>
              <a:spcAft>
                <a:spcPts val="0"/>
              </a:spcAft>
            </a:pPr>
            <a:r>
              <a:rPr lang="ja-JP" altLang="en-US" sz="1000" dirty="0" smtClean="0">
                <a:latin typeface="+mn-ea"/>
                <a:cs typeface="Times New Roman" panose="02020603050405020304" pitchFamily="18" charset="0"/>
              </a:rPr>
              <a:t>　</a:t>
            </a:r>
            <a:r>
              <a:rPr lang="ja-JP" altLang="ja-JP" sz="1000" dirty="0" smtClean="0">
                <a:latin typeface="+mn-ea"/>
                <a:cs typeface="Times New Roman" panose="02020603050405020304" pitchFamily="18" charset="0"/>
              </a:rPr>
              <a:t>□</a:t>
            </a:r>
            <a:r>
              <a:rPr lang="ja-JP" altLang="ja-JP" sz="1000" dirty="0">
                <a:latin typeface="+mn-ea"/>
                <a:cs typeface="Times New Roman" panose="02020603050405020304" pitchFamily="18" charset="0"/>
              </a:rPr>
              <a:t>調理実習は今回が初めて　　　　□これまでに</a:t>
            </a:r>
            <a:r>
              <a:rPr lang="en-US" altLang="ja-JP" sz="1000" dirty="0">
                <a:latin typeface="+mn-ea"/>
                <a:cs typeface="Times New Roman" panose="02020603050405020304" pitchFamily="18" charset="0"/>
              </a:rPr>
              <a:t>2</a:t>
            </a:r>
            <a:r>
              <a:rPr lang="ja-JP" altLang="ja-JP" sz="1000" dirty="0">
                <a:latin typeface="+mn-ea"/>
                <a:cs typeface="Times New Roman" panose="02020603050405020304" pitchFamily="18" charset="0"/>
              </a:rPr>
              <a:t>～</a:t>
            </a:r>
            <a:r>
              <a:rPr lang="en-US" altLang="ja-JP" sz="1000" dirty="0">
                <a:latin typeface="+mn-ea"/>
                <a:cs typeface="Times New Roman" panose="02020603050405020304" pitchFamily="18" charset="0"/>
              </a:rPr>
              <a:t>3</a:t>
            </a:r>
            <a:r>
              <a:rPr lang="ja-JP" altLang="ja-JP" sz="1000" dirty="0">
                <a:latin typeface="+mn-ea"/>
                <a:cs typeface="Times New Roman" panose="02020603050405020304" pitchFamily="18" charset="0"/>
              </a:rPr>
              <a:t>回調理実習を行った　　□</a:t>
            </a:r>
            <a:r>
              <a:rPr lang="en-US" altLang="ja-JP" sz="1000" dirty="0">
                <a:latin typeface="+mn-ea"/>
                <a:cs typeface="Times New Roman" panose="02020603050405020304" pitchFamily="18" charset="0"/>
              </a:rPr>
              <a:t>4</a:t>
            </a:r>
            <a:r>
              <a:rPr lang="ja-JP" altLang="ja-JP" sz="1000" dirty="0">
                <a:latin typeface="+mn-ea"/>
                <a:cs typeface="Times New Roman" panose="02020603050405020304" pitchFamily="18" charset="0"/>
              </a:rPr>
              <a:t>回以上調理実習を行った</a:t>
            </a:r>
          </a:p>
          <a:p>
            <a:pPr>
              <a:lnSpc>
                <a:spcPct val="200000"/>
              </a:lnSpc>
              <a:spcAft>
                <a:spcPts val="0"/>
              </a:spcAft>
            </a:pPr>
            <a:r>
              <a:rPr lang="ja-JP" altLang="en-US" sz="1000" dirty="0" smtClean="0">
                <a:latin typeface="+mn-ea"/>
                <a:cs typeface="Times New Roman" panose="02020603050405020304" pitchFamily="18" charset="0"/>
              </a:rPr>
              <a:t>　</a:t>
            </a:r>
            <a:r>
              <a:rPr lang="ja-JP" altLang="ja-JP" sz="1000" dirty="0" smtClean="0">
                <a:latin typeface="+mn-ea"/>
                <a:cs typeface="Times New Roman" panose="02020603050405020304" pitchFamily="18" charset="0"/>
              </a:rPr>
              <a:t>□</a:t>
            </a:r>
            <a:r>
              <a:rPr lang="ja-JP" altLang="ja-JP" sz="1000" dirty="0">
                <a:latin typeface="+mn-ea"/>
                <a:cs typeface="Times New Roman" panose="02020603050405020304" pitchFamily="18" charset="0"/>
              </a:rPr>
              <a:t>切り方や計量方法に</a:t>
            </a:r>
            <a:r>
              <a:rPr lang="ja-JP" altLang="ja-JP" sz="1000" dirty="0" smtClean="0">
                <a:latin typeface="+mn-ea"/>
                <a:cs typeface="Times New Roman" panose="02020603050405020304" pitchFamily="18" charset="0"/>
              </a:rPr>
              <a:t>ついて学習</a:t>
            </a:r>
            <a:r>
              <a:rPr lang="ja-JP" altLang="ja-JP" sz="1000" dirty="0">
                <a:latin typeface="+mn-ea"/>
                <a:cs typeface="Times New Roman" panose="02020603050405020304" pitchFamily="18" charset="0"/>
              </a:rPr>
              <a:t>している　　　　　　</a:t>
            </a:r>
            <a:r>
              <a:rPr lang="ja-JP" altLang="en-US" sz="1000" dirty="0" smtClean="0">
                <a:latin typeface="+mn-ea"/>
                <a:cs typeface="Times New Roman" panose="02020603050405020304" pitchFamily="18" charset="0"/>
              </a:rPr>
              <a:t>　　　</a:t>
            </a:r>
            <a:r>
              <a:rPr lang="ja-JP" altLang="ja-JP" sz="1000" dirty="0">
                <a:latin typeface="+mn-ea"/>
                <a:cs typeface="Times New Roman" panose="02020603050405020304" pitchFamily="18" charset="0"/>
              </a:rPr>
              <a:t>　□エコ・クッキングに</a:t>
            </a:r>
            <a:r>
              <a:rPr lang="ja-JP" altLang="ja-JP" sz="1000" dirty="0" smtClean="0">
                <a:latin typeface="+mn-ea"/>
                <a:cs typeface="Times New Roman" panose="02020603050405020304" pitchFamily="18" charset="0"/>
              </a:rPr>
              <a:t>ついて学習</a:t>
            </a:r>
            <a:r>
              <a:rPr lang="ja-JP" altLang="ja-JP" sz="1000" dirty="0">
                <a:latin typeface="+mn-ea"/>
                <a:cs typeface="Times New Roman" panose="02020603050405020304" pitchFamily="18" charset="0"/>
              </a:rPr>
              <a:t>している</a:t>
            </a:r>
          </a:p>
          <a:p>
            <a:pPr>
              <a:lnSpc>
                <a:spcPct val="200000"/>
              </a:lnSpc>
              <a:spcAft>
                <a:spcPts val="0"/>
              </a:spcAft>
            </a:pPr>
            <a:r>
              <a:rPr lang="ja-JP" altLang="ja-JP" sz="1000" dirty="0">
                <a:latin typeface="+mn-ea"/>
                <a:cs typeface="Times New Roman" panose="02020603050405020304" pitchFamily="18" charset="0"/>
              </a:rPr>
              <a:t>その他（　　　　　　　　　　　　　　　　　　　　　　　　　　　　　　　　　　　　　　　　　　　</a:t>
            </a:r>
            <a:r>
              <a:rPr lang="ja-JP" altLang="ja-JP" sz="1000" dirty="0" smtClean="0">
                <a:latin typeface="+mn-ea"/>
                <a:cs typeface="Times New Roman" panose="02020603050405020304" pitchFamily="18" charset="0"/>
              </a:rPr>
              <a:t>）</a:t>
            </a:r>
            <a:endParaRPr lang="en-US" altLang="ja-JP" sz="1000" dirty="0" smtClean="0">
              <a:latin typeface="+mn-ea"/>
              <a:cs typeface="Times New Roman" panose="02020603050405020304" pitchFamily="18" charset="0"/>
            </a:endParaRPr>
          </a:p>
        </p:txBody>
      </p:sp>
      <p:sp>
        <p:nvSpPr>
          <p:cNvPr id="6" name="Rectangle 3"/>
          <p:cNvSpPr>
            <a:spLocks noChangeArrowheads="1"/>
          </p:cNvSpPr>
          <p:nvPr/>
        </p:nvSpPr>
        <p:spPr bwMode="auto">
          <a:xfrm>
            <a:off x="191812" y="2018989"/>
            <a:ext cx="7323012" cy="3416320"/>
          </a:xfrm>
          <a:prstGeom prst="rect">
            <a:avLst/>
          </a:prstGeom>
          <a:noFill/>
          <a:ln>
            <a:noFill/>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200000"/>
              </a:lnSpc>
              <a:spcBef>
                <a:spcPct val="0"/>
              </a:spcBef>
              <a:spcAft>
                <a:spcPct val="0"/>
              </a:spcAft>
              <a:buClrTx/>
              <a:buSzTx/>
              <a:buFontTx/>
              <a:buNone/>
              <a:tabLst/>
            </a:pPr>
            <a:r>
              <a:rPr kumimoji="0" lang="ja-JP" altLang="ja-JP" sz="1100" b="0" i="0" u="none" strike="noStrike" cap="none" normalizeH="0" baseline="0" dirty="0" smtClean="0">
                <a:ln>
                  <a:noFill/>
                </a:ln>
                <a:solidFill>
                  <a:schemeClr val="tx1"/>
                </a:solidFill>
                <a:effectLst/>
                <a:latin typeface="+mn-ea"/>
                <a:cs typeface="Times New Roman" panose="02020603050405020304" pitchFamily="18" charset="0"/>
              </a:rPr>
              <a:t>※以下は</a:t>
            </a:r>
            <a:r>
              <a:rPr kumimoji="0" lang="en-US" altLang="ja-JP" sz="1100" b="1" i="0" u="none" strike="noStrike" cap="none" normalizeH="0" baseline="0" dirty="0" smtClean="0">
                <a:ln>
                  <a:noFill/>
                </a:ln>
                <a:solidFill>
                  <a:schemeClr val="tx1"/>
                </a:solidFill>
                <a:effectLst/>
                <a:latin typeface="+mn-ea"/>
                <a:cs typeface="Times New Roman" panose="02020603050405020304" pitchFamily="18" charset="0"/>
              </a:rPr>
              <a:t>【</a:t>
            </a:r>
            <a:r>
              <a:rPr kumimoji="0" lang="ja-JP" altLang="en-US" sz="1100" b="1" i="0" u="none" strike="noStrike" cap="none" normalizeH="0" baseline="0" dirty="0" smtClean="0">
                <a:ln>
                  <a:noFill/>
                </a:ln>
                <a:solidFill>
                  <a:schemeClr val="tx1"/>
                </a:solidFill>
                <a:effectLst/>
                <a:latin typeface="+mn-ea"/>
                <a:cs typeface="Times New Roman" panose="02020603050405020304" pitchFamily="18" charset="0"/>
              </a:rPr>
              <a:t>実習</a:t>
            </a:r>
            <a:r>
              <a:rPr kumimoji="0" lang="en-US" altLang="ja-JP" sz="1100" b="1" i="0" u="none" strike="noStrike" cap="none" normalizeH="0" baseline="0" dirty="0" smtClean="0">
                <a:ln>
                  <a:noFill/>
                </a:ln>
                <a:solidFill>
                  <a:schemeClr val="tx1"/>
                </a:solidFill>
                <a:effectLst/>
                <a:latin typeface="+mn-ea"/>
                <a:cs typeface="Times New Roman" panose="02020603050405020304" pitchFamily="18" charset="0"/>
              </a:rPr>
              <a:t>】</a:t>
            </a:r>
            <a:r>
              <a:rPr kumimoji="0" lang="ja-JP" altLang="en-US" sz="1100" b="1" i="0" u="none" strike="noStrike" cap="none" normalizeH="0" baseline="0" dirty="0" smtClean="0">
                <a:ln>
                  <a:noFill/>
                </a:ln>
                <a:solidFill>
                  <a:schemeClr val="tx1"/>
                </a:solidFill>
                <a:effectLst/>
                <a:latin typeface="+mn-ea"/>
                <a:cs typeface="Times New Roman" panose="02020603050405020304" pitchFamily="18" charset="0"/>
              </a:rPr>
              <a:t>あったか中華風そうめん／</a:t>
            </a:r>
            <a:r>
              <a:rPr kumimoji="0" lang="en-US" altLang="ja-JP" sz="1100" b="1" i="0" u="none" strike="noStrike" cap="none" normalizeH="0" baseline="0" dirty="0" smtClean="0">
                <a:ln>
                  <a:noFill/>
                </a:ln>
                <a:solidFill>
                  <a:schemeClr val="tx1"/>
                </a:solidFill>
                <a:effectLst/>
                <a:latin typeface="+mn-ea"/>
                <a:cs typeface="Times New Roman" panose="02020603050405020304" pitchFamily="18" charset="0"/>
              </a:rPr>
              <a:t>【</a:t>
            </a:r>
            <a:r>
              <a:rPr kumimoji="0" lang="ja-JP" altLang="en-US" sz="1100" b="1" i="0" u="none" strike="noStrike" cap="none" normalizeH="0" baseline="0" dirty="0" smtClean="0">
                <a:ln>
                  <a:noFill/>
                </a:ln>
                <a:solidFill>
                  <a:schemeClr val="tx1"/>
                </a:solidFill>
                <a:effectLst/>
                <a:latin typeface="+mn-ea"/>
                <a:cs typeface="Times New Roman" panose="02020603050405020304" pitchFamily="18" charset="0"/>
              </a:rPr>
              <a:t>実習</a:t>
            </a:r>
            <a:r>
              <a:rPr kumimoji="0" lang="en-US" altLang="ja-JP" sz="1100" b="1" i="0" u="none" strike="noStrike" cap="none" normalizeH="0" baseline="0" dirty="0" smtClean="0">
                <a:ln>
                  <a:noFill/>
                </a:ln>
                <a:solidFill>
                  <a:schemeClr val="tx1"/>
                </a:solidFill>
                <a:effectLst/>
                <a:latin typeface="+mn-ea"/>
                <a:cs typeface="Times New Roman" panose="02020603050405020304" pitchFamily="18" charset="0"/>
              </a:rPr>
              <a:t>】</a:t>
            </a:r>
            <a:r>
              <a:rPr kumimoji="0" lang="ja-JP" altLang="en-US" sz="1100" b="1" i="0" u="none" strike="noStrike" cap="none" normalizeH="0" baseline="0" dirty="0" smtClean="0">
                <a:ln>
                  <a:noFill/>
                </a:ln>
                <a:solidFill>
                  <a:schemeClr val="tx1"/>
                </a:solidFill>
                <a:effectLst/>
                <a:latin typeface="+mn-ea"/>
                <a:cs typeface="Times New Roman" panose="02020603050405020304" pitchFamily="18" charset="0"/>
              </a:rPr>
              <a:t>ナポリタン</a:t>
            </a:r>
            <a:r>
              <a:rPr kumimoji="0" lang="ja-JP" altLang="ja-JP" sz="1100" b="1" i="0" u="none" strike="noStrike" cap="none" normalizeH="0" baseline="0" dirty="0" smtClean="0">
                <a:ln>
                  <a:noFill/>
                </a:ln>
                <a:solidFill>
                  <a:schemeClr val="tx1"/>
                </a:solidFill>
                <a:effectLst/>
                <a:latin typeface="+mn-ea"/>
                <a:cs typeface="Times New Roman" panose="02020603050405020304" pitchFamily="18" charset="0"/>
              </a:rPr>
              <a:t>選択の場合</a:t>
            </a:r>
            <a:r>
              <a:rPr kumimoji="0" lang="ja-JP" altLang="ja-JP" sz="1100" b="0" i="0" u="none" strike="noStrike" cap="none" normalizeH="0" baseline="0" dirty="0" smtClean="0">
                <a:ln>
                  <a:noFill/>
                </a:ln>
                <a:solidFill>
                  <a:schemeClr val="tx1"/>
                </a:solidFill>
                <a:effectLst/>
                <a:latin typeface="+mn-ea"/>
                <a:cs typeface="Times New Roman" panose="02020603050405020304" pitchFamily="18" charset="0"/>
              </a:rPr>
              <a:t>にご記入ください。</a:t>
            </a:r>
            <a:endParaRPr kumimoji="0" lang="ja-JP" altLang="ja-JP" sz="1100" b="0" i="0" u="none" strike="noStrike" cap="none" normalizeH="0" baseline="0" dirty="0" smtClean="0">
              <a:ln>
                <a:noFill/>
              </a:ln>
              <a:solidFill>
                <a:schemeClr val="tx1"/>
              </a:solidFill>
              <a:effectLst/>
              <a:latin typeface="+mn-ea"/>
            </a:endParaRPr>
          </a:p>
          <a:p>
            <a:pPr marL="0" marR="0" lvl="0" indent="0" algn="l" defTabSz="914400" rtl="0" eaLnBrk="0" fontAlgn="base" latinLnBrk="0" hangingPunct="0">
              <a:lnSpc>
                <a:spcPct val="200000"/>
              </a:lnSpc>
              <a:spcBef>
                <a:spcPct val="0"/>
              </a:spcBef>
              <a:spcAft>
                <a:spcPct val="0"/>
              </a:spcAft>
              <a:buClrTx/>
              <a:buSzTx/>
              <a:buFontTx/>
              <a:buNone/>
              <a:tabLst/>
            </a:pPr>
            <a:r>
              <a:rPr kumimoji="0" lang="en-US" altLang="ja-JP" sz="1400" b="1" i="0" u="none" strike="noStrike" cap="none" normalizeH="0" baseline="0" dirty="0" smtClean="0">
                <a:ln>
                  <a:noFill/>
                </a:ln>
                <a:solidFill>
                  <a:schemeClr val="tx1"/>
                </a:solidFill>
                <a:effectLst/>
                <a:latin typeface="+mn-ea"/>
                <a:cs typeface="Times New Roman" panose="02020603050405020304" pitchFamily="18" charset="0"/>
              </a:rPr>
              <a:t>6,</a:t>
            </a:r>
            <a:r>
              <a:rPr kumimoji="0" lang="ja-JP" altLang="en-US" sz="1400" b="1" i="0" u="none" strike="noStrike" cap="none" normalizeH="0" baseline="0" dirty="0" smtClean="0">
                <a:ln>
                  <a:noFill/>
                </a:ln>
                <a:solidFill>
                  <a:schemeClr val="tx1"/>
                </a:solidFill>
                <a:effectLst/>
                <a:latin typeface="+mn-ea"/>
                <a:cs typeface="Times New Roman" panose="02020603050405020304" pitchFamily="18" charset="0"/>
              </a:rPr>
              <a:t>調理道具の搬入・搬出を省くため道具を仮置きするのは可能か</a:t>
            </a:r>
            <a:r>
              <a:rPr kumimoji="0" lang="ja-JP" altLang="en-US" sz="1200" b="1" i="0" u="none" strike="noStrike" cap="none" normalizeH="0" baseline="0" dirty="0" smtClean="0">
                <a:ln>
                  <a:noFill/>
                </a:ln>
                <a:solidFill>
                  <a:schemeClr val="tx1"/>
                </a:solidFill>
                <a:effectLst/>
                <a:latin typeface="+mn-ea"/>
                <a:cs typeface="Times New Roman" panose="02020603050405020304" pitchFamily="18" charset="0"/>
              </a:rPr>
              <a:t>　　</a:t>
            </a:r>
            <a:endParaRPr kumimoji="0" lang="ja-JP" altLang="en-US" sz="1200" b="0" i="0" u="none" strike="noStrike" cap="none" normalizeH="0" baseline="0" dirty="0" smtClean="0">
              <a:ln>
                <a:noFill/>
              </a:ln>
              <a:solidFill>
                <a:schemeClr val="tx1"/>
              </a:solidFill>
              <a:effectLst/>
              <a:latin typeface="+mn-ea"/>
            </a:endParaRPr>
          </a:p>
          <a:p>
            <a:pPr marL="0" marR="0" lvl="0" indent="0" algn="l" defTabSz="914400" rtl="0" eaLnBrk="0" fontAlgn="base" latinLnBrk="0" hangingPunct="0">
              <a:lnSpc>
                <a:spcPct val="200000"/>
              </a:lnSpc>
              <a:spcBef>
                <a:spcPct val="0"/>
              </a:spcBef>
              <a:spcAft>
                <a:spcPct val="0"/>
              </a:spcAft>
              <a:buClrTx/>
              <a:buSzTx/>
              <a:buFontTx/>
              <a:buNone/>
              <a:tabLst/>
            </a:pPr>
            <a:r>
              <a:rPr kumimoji="0" lang="ja-JP" altLang="en-US" sz="1200" b="0" i="0" u="none" strike="noStrike" cap="none" normalizeH="0" baseline="0" dirty="0" smtClean="0">
                <a:ln>
                  <a:noFill/>
                </a:ln>
                <a:solidFill>
                  <a:schemeClr val="tx1"/>
                </a:solidFill>
                <a:effectLst/>
                <a:latin typeface="+mn-ea"/>
                <a:cs typeface="Times New Roman" panose="02020603050405020304" pitchFamily="18" charset="0"/>
              </a:rPr>
              <a:t>　☐家庭科室・準備室　連日使用可能　　　☐不可（理由：　　　　　　　　　　）</a:t>
            </a:r>
            <a:endParaRPr kumimoji="0" lang="ja-JP" altLang="en-US" sz="1200" b="0" i="0" u="none" strike="noStrike" cap="none" normalizeH="0" baseline="0" dirty="0" smtClean="0">
              <a:ln>
                <a:noFill/>
              </a:ln>
              <a:solidFill>
                <a:schemeClr val="tx1"/>
              </a:solidFill>
              <a:effectLst/>
              <a:latin typeface="+mn-ea"/>
            </a:endParaRPr>
          </a:p>
          <a:p>
            <a:pPr marL="0" marR="0" lvl="0" indent="0" algn="l" defTabSz="914400" rtl="0" eaLnBrk="0" fontAlgn="base" latinLnBrk="0" hangingPunct="0">
              <a:lnSpc>
                <a:spcPct val="200000"/>
              </a:lnSpc>
              <a:spcBef>
                <a:spcPct val="0"/>
              </a:spcBef>
              <a:spcAft>
                <a:spcPct val="0"/>
              </a:spcAft>
              <a:buClrTx/>
              <a:buSzTx/>
              <a:buFontTx/>
              <a:buNone/>
              <a:tabLst/>
            </a:pPr>
            <a:r>
              <a:rPr lang="en-US" altLang="ja-JP" sz="1400" b="1" dirty="0">
                <a:latin typeface="+mn-ea"/>
                <a:cs typeface="Times New Roman" panose="02020603050405020304" pitchFamily="18" charset="0"/>
              </a:rPr>
              <a:t>7</a:t>
            </a:r>
            <a:r>
              <a:rPr kumimoji="0" lang="en-US" altLang="ja-JP" sz="1400" b="1" i="0" u="none" strike="noStrike" cap="none" normalizeH="0" baseline="0" dirty="0" smtClean="0">
                <a:ln>
                  <a:noFill/>
                </a:ln>
                <a:solidFill>
                  <a:schemeClr val="tx1"/>
                </a:solidFill>
                <a:effectLst/>
                <a:latin typeface="+mn-ea"/>
                <a:cs typeface="Times New Roman" panose="02020603050405020304" pitchFamily="18" charset="0"/>
              </a:rPr>
              <a:t>,</a:t>
            </a:r>
            <a:r>
              <a:rPr kumimoji="0" lang="ja-JP" altLang="en-US" sz="1400" b="1" i="0" u="none" strike="noStrike" cap="none" normalizeH="0" baseline="0" dirty="0" smtClean="0">
                <a:ln>
                  <a:noFill/>
                </a:ln>
                <a:solidFill>
                  <a:schemeClr val="tx1"/>
                </a:solidFill>
                <a:effectLst/>
                <a:latin typeface="+mn-ea"/>
                <a:cs typeface="Times New Roman" panose="02020603050405020304" pitchFamily="18" charset="0"/>
              </a:rPr>
              <a:t>その他設備</a:t>
            </a:r>
            <a:r>
              <a:rPr kumimoji="0" lang="ja-JP" altLang="en-US" sz="1200" b="1" i="0" u="none" strike="noStrike" cap="none" normalizeH="0" baseline="0" dirty="0" smtClean="0">
                <a:ln>
                  <a:noFill/>
                </a:ln>
                <a:solidFill>
                  <a:schemeClr val="tx1"/>
                </a:solidFill>
                <a:effectLst/>
                <a:latin typeface="+mn-ea"/>
                <a:cs typeface="Times New Roman" panose="02020603050405020304" pitchFamily="18" charset="0"/>
              </a:rPr>
              <a:t>　　</a:t>
            </a:r>
            <a:r>
              <a:rPr kumimoji="0" lang="ja-JP" altLang="en-US" sz="1200" b="0" i="0" u="none" strike="noStrike" cap="none" normalizeH="0" baseline="0" dirty="0" smtClean="0">
                <a:ln>
                  <a:noFill/>
                </a:ln>
                <a:solidFill>
                  <a:schemeClr val="tx1"/>
                </a:solidFill>
                <a:effectLst/>
                <a:latin typeface="+mn-ea"/>
                <a:cs typeface="Times New Roman" panose="02020603050405020304" pitchFamily="18" charset="0"/>
              </a:rPr>
              <a:t>お貸出しいただけるものにチェックしてください。</a:t>
            </a:r>
            <a:endParaRPr kumimoji="0" lang="ja-JP" altLang="en-US" sz="1200" b="0" i="0" u="none" strike="noStrike" cap="none" normalizeH="0" baseline="0" dirty="0" smtClean="0">
              <a:ln>
                <a:noFill/>
              </a:ln>
              <a:solidFill>
                <a:schemeClr val="tx1"/>
              </a:solidFill>
              <a:effectLst/>
              <a:latin typeface="+mn-ea"/>
            </a:endParaRPr>
          </a:p>
          <a:p>
            <a:pPr lvl="0" defTabSz="914400" eaLnBrk="0" fontAlgn="base" hangingPunct="0">
              <a:lnSpc>
                <a:spcPct val="200000"/>
              </a:lnSpc>
              <a:spcBef>
                <a:spcPct val="0"/>
              </a:spcBef>
              <a:spcAft>
                <a:spcPct val="0"/>
              </a:spcAft>
            </a:pPr>
            <a:r>
              <a:rPr kumimoji="0" lang="ja-JP" altLang="en-US" sz="1200" b="0" i="0" u="none" strike="noStrike" cap="none" normalizeH="0" baseline="0" dirty="0" smtClean="0">
                <a:ln>
                  <a:noFill/>
                </a:ln>
                <a:solidFill>
                  <a:schemeClr val="tx1"/>
                </a:solidFill>
                <a:effectLst/>
                <a:latin typeface="+mn-ea"/>
                <a:cs typeface="Times New Roman" panose="02020603050405020304" pitchFamily="18" charset="0"/>
              </a:rPr>
              <a:t>〇エレベーター</a:t>
            </a:r>
            <a:r>
              <a:rPr lang="ja-JP" altLang="en-US" sz="1200" dirty="0">
                <a:latin typeface="+mn-ea"/>
                <a:cs typeface="Times New Roman" panose="02020603050405020304" pitchFamily="18" charset="0"/>
              </a:rPr>
              <a:t>　　</a:t>
            </a:r>
            <a:r>
              <a:rPr kumimoji="0" lang="ja-JP" altLang="en-US" sz="1200" b="0" i="0" u="none" strike="noStrike" cap="none" normalizeH="0" baseline="0" dirty="0">
                <a:ln>
                  <a:noFill/>
                </a:ln>
                <a:solidFill>
                  <a:schemeClr val="tx1"/>
                </a:solidFill>
                <a:effectLst/>
                <a:latin typeface="+mn-ea"/>
                <a:cs typeface="Times New Roman" panose="02020603050405020304" pitchFamily="18" charset="0"/>
              </a:rPr>
              <a:t>　</a:t>
            </a:r>
            <a:r>
              <a:rPr kumimoji="0" lang="ja-JP" altLang="en-US" sz="1200" b="0" i="0" u="none" strike="noStrike" cap="none" normalizeH="0" baseline="0" dirty="0" smtClean="0">
                <a:ln>
                  <a:noFill/>
                </a:ln>
                <a:solidFill>
                  <a:schemeClr val="tx1"/>
                </a:solidFill>
                <a:effectLst/>
                <a:latin typeface="+mn-ea"/>
                <a:cs typeface="Times New Roman" panose="02020603050405020304" pitchFamily="18" charset="0"/>
              </a:rPr>
              <a:t>☐使用可能　　・　☐使用不可　</a:t>
            </a:r>
            <a:endParaRPr kumimoji="0" lang="en-US" altLang="ja-JP" sz="1200" b="0" i="0" u="none" strike="noStrike" cap="none" normalizeH="0" baseline="0" dirty="0" smtClean="0">
              <a:ln>
                <a:noFill/>
              </a:ln>
              <a:solidFill>
                <a:schemeClr val="tx1"/>
              </a:solidFill>
              <a:effectLst/>
              <a:latin typeface="+mn-ea"/>
              <a:cs typeface="Times New Roman" panose="02020603050405020304" pitchFamily="18" charset="0"/>
            </a:endParaRPr>
          </a:p>
          <a:p>
            <a:pPr lvl="0" defTabSz="914400" eaLnBrk="0" fontAlgn="base" hangingPunct="0">
              <a:lnSpc>
                <a:spcPct val="200000"/>
              </a:lnSpc>
              <a:spcBef>
                <a:spcPct val="0"/>
              </a:spcBef>
              <a:spcAft>
                <a:spcPct val="0"/>
              </a:spcAft>
            </a:pPr>
            <a:r>
              <a:rPr lang="ja-JP" altLang="en-US" sz="1000" dirty="0" smtClean="0">
                <a:latin typeface="+mn-ea"/>
                <a:cs typeface="Times New Roman" panose="02020603050405020304" pitchFamily="18" charset="0"/>
              </a:rPr>
              <a:t>　　　　＊家庭科室が</a:t>
            </a:r>
            <a:r>
              <a:rPr lang="en-US" altLang="ja-JP" sz="1000" dirty="0" smtClean="0">
                <a:latin typeface="+mn-ea"/>
                <a:cs typeface="Times New Roman" panose="02020603050405020304" pitchFamily="18" charset="0"/>
              </a:rPr>
              <a:t>2</a:t>
            </a:r>
            <a:r>
              <a:rPr lang="ja-JP" altLang="en-US" sz="1000" dirty="0" smtClean="0">
                <a:latin typeface="+mn-ea"/>
                <a:cs typeface="Times New Roman" panose="02020603050405020304" pitchFamily="18" charset="0"/>
              </a:rPr>
              <a:t>階以上の場合、調理器具等（フライパン</a:t>
            </a:r>
            <a:r>
              <a:rPr lang="en-US" altLang="ja-JP" sz="1000" dirty="0" smtClean="0">
                <a:latin typeface="+mn-ea"/>
                <a:cs typeface="Times New Roman" panose="02020603050405020304" pitchFamily="18" charset="0"/>
              </a:rPr>
              <a:t>/</a:t>
            </a:r>
            <a:r>
              <a:rPr lang="ja-JP" altLang="en-US" sz="1000" dirty="0" smtClean="0">
                <a:latin typeface="+mn-ea"/>
                <a:cs typeface="Times New Roman" panose="02020603050405020304" pitchFamily="18" charset="0"/>
              </a:rPr>
              <a:t>食材）を運ぶ手段として給食用の</a:t>
            </a:r>
            <a:endParaRPr lang="en-US" altLang="ja-JP" sz="1000" dirty="0" smtClean="0">
              <a:latin typeface="+mn-ea"/>
              <a:cs typeface="Times New Roman" panose="02020603050405020304" pitchFamily="18" charset="0"/>
            </a:endParaRPr>
          </a:p>
          <a:p>
            <a:pPr lvl="0" defTabSz="914400" eaLnBrk="0" fontAlgn="base" hangingPunct="0">
              <a:lnSpc>
                <a:spcPct val="200000"/>
              </a:lnSpc>
              <a:spcBef>
                <a:spcPct val="0"/>
              </a:spcBef>
              <a:spcAft>
                <a:spcPct val="0"/>
              </a:spcAft>
            </a:pPr>
            <a:r>
              <a:rPr kumimoji="0" lang="ja-JP" altLang="en-US" sz="1000" b="0" i="0" u="none" strike="noStrike" cap="none" normalizeH="0" baseline="0" dirty="0" smtClean="0">
                <a:ln>
                  <a:noFill/>
                </a:ln>
                <a:solidFill>
                  <a:schemeClr val="tx1"/>
                </a:solidFill>
                <a:effectLst/>
                <a:latin typeface="+mn-ea"/>
                <a:cs typeface="Times New Roman" panose="02020603050405020304" pitchFamily="18" charset="0"/>
              </a:rPr>
              <a:t>　　　　エレベーターをお借りする場合がございます。搬入時間は当日</a:t>
            </a:r>
            <a:r>
              <a:rPr kumimoji="0" lang="en-US" altLang="ja-JP" sz="1000" b="0" i="0" u="none" strike="noStrike" cap="none" normalizeH="0" baseline="0" dirty="0" smtClean="0">
                <a:ln>
                  <a:noFill/>
                </a:ln>
                <a:solidFill>
                  <a:schemeClr val="tx1"/>
                </a:solidFill>
                <a:effectLst/>
                <a:latin typeface="+mn-ea"/>
                <a:cs typeface="Times New Roman" panose="02020603050405020304" pitchFamily="18" charset="0"/>
              </a:rPr>
              <a:t>10</a:t>
            </a:r>
            <a:r>
              <a:rPr kumimoji="0" lang="ja-JP" altLang="en-US" sz="1000" b="0" i="0" u="none" strike="noStrike" cap="none" normalizeH="0" baseline="0" dirty="0" smtClean="0">
                <a:ln>
                  <a:noFill/>
                </a:ln>
                <a:solidFill>
                  <a:schemeClr val="tx1"/>
                </a:solidFill>
                <a:effectLst/>
                <a:latin typeface="+mn-ea"/>
                <a:cs typeface="Times New Roman" panose="02020603050405020304" pitchFamily="18" charset="0"/>
              </a:rPr>
              <a:t>時頃を目安としています。</a:t>
            </a:r>
            <a:endParaRPr kumimoji="0" lang="en-US" altLang="ja-JP" sz="1000" b="0" i="0" u="none" strike="noStrike" cap="none" normalizeH="0" baseline="0" dirty="0" smtClean="0">
              <a:ln>
                <a:noFill/>
              </a:ln>
              <a:solidFill>
                <a:schemeClr val="tx1"/>
              </a:solidFill>
              <a:effectLst/>
              <a:latin typeface="+mn-ea"/>
              <a:cs typeface="Times New Roman" panose="02020603050405020304" pitchFamily="18" charset="0"/>
            </a:endParaRPr>
          </a:p>
          <a:p>
            <a:pPr lvl="0" defTabSz="914400" eaLnBrk="0" fontAlgn="base" hangingPunct="0">
              <a:lnSpc>
                <a:spcPct val="200000"/>
              </a:lnSpc>
              <a:spcBef>
                <a:spcPct val="0"/>
              </a:spcBef>
              <a:spcAft>
                <a:spcPct val="0"/>
              </a:spcAft>
            </a:pPr>
            <a:r>
              <a:rPr lang="en-US" altLang="ja-JP" sz="1100" dirty="0" smtClean="0"/>
              <a:t>☐</a:t>
            </a:r>
            <a:r>
              <a:rPr lang="ja-JP" altLang="ja-JP" sz="1100" dirty="0"/>
              <a:t>調理器具</a:t>
            </a:r>
            <a:r>
              <a:rPr lang="ja-JP" altLang="ja-JP" sz="1050" dirty="0"/>
              <a:t>（ボウル大小、ザル、計量</a:t>
            </a:r>
            <a:r>
              <a:rPr lang="ja-JP" altLang="ja-JP" sz="1050" dirty="0" smtClean="0"/>
              <a:t>カップ</a:t>
            </a:r>
            <a:r>
              <a:rPr lang="ja-JP" altLang="en-US" sz="1050" dirty="0"/>
              <a:t>大小</a:t>
            </a:r>
            <a:r>
              <a:rPr lang="ja-JP" altLang="ja-JP" sz="1050" dirty="0" smtClean="0"/>
              <a:t>・</a:t>
            </a:r>
            <a:r>
              <a:rPr lang="ja-JP" altLang="ja-JP" sz="1050" dirty="0"/>
              <a:t>スプーン、菜箸、お玉、まな板・包丁、スポンジ・洗剤</a:t>
            </a:r>
            <a:r>
              <a:rPr lang="ja-JP" altLang="ja-JP" sz="1050" dirty="0" smtClean="0"/>
              <a:t>）</a:t>
            </a:r>
            <a:endParaRPr lang="en-US" altLang="ja-JP" sz="1050" dirty="0" smtClean="0"/>
          </a:p>
          <a:p>
            <a:pPr lvl="0" defTabSz="914400" eaLnBrk="0" fontAlgn="base" hangingPunct="0">
              <a:lnSpc>
                <a:spcPct val="200000"/>
              </a:lnSpc>
              <a:spcBef>
                <a:spcPct val="0"/>
              </a:spcBef>
              <a:spcAft>
                <a:spcPct val="0"/>
              </a:spcAft>
            </a:pPr>
            <a:r>
              <a:rPr lang="en-US" altLang="ja-JP" sz="1400" b="1" dirty="0"/>
              <a:t>8</a:t>
            </a:r>
            <a:r>
              <a:rPr lang="en-US" altLang="ja-JP" sz="1400" b="1" dirty="0" smtClean="0"/>
              <a:t>,</a:t>
            </a:r>
            <a:r>
              <a:rPr lang="ja-JP" altLang="en-US" sz="1400" b="1" dirty="0" smtClean="0"/>
              <a:t>食物アレルギー</a:t>
            </a:r>
            <a:r>
              <a:rPr lang="ja-JP" altLang="en-US" sz="1400" dirty="0" smtClean="0"/>
              <a:t>　</a:t>
            </a:r>
            <a:r>
              <a:rPr lang="ja-JP" altLang="en-US" sz="1100" dirty="0" smtClean="0"/>
              <a:t>　□なし　　　　□あり（　　　　　　　　　）　　□確認中</a:t>
            </a:r>
            <a:endParaRPr lang="en-US" altLang="ja-JP" sz="1100" dirty="0" smtClean="0"/>
          </a:p>
        </p:txBody>
      </p:sp>
      <p:sp>
        <p:nvSpPr>
          <p:cNvPr id="9" name="正方形/長方形 8"/>
          <p:cNvSpPr/>
          <p:nvPr/>
        </p:nvSpPr>
        <p:spPr>
          <a:xfrm>
            <a:off x="241300" y="9497757"/>
            <a:ext cx="7060151" cy="400110"/>
          </a:xfrm>
          <a:prstGeom prst="rect">
            <a:avLst/>
          </a:prstGeom>
        </p:spPr>
        <p:txBody>
          <a:bodyPr wrap="square">
            <a:spAutoFit/>
          </a:bodyPr>
          <a:lstStyle/>
          <a:p>
            <a:pPr>
              <a:lnSpc>
                <a:spcPct val="200000"/>
              </a:lnSpc>
              <a:spcAft>
                <a:spcPts val="0"/>
              </a:spcAft>
            </a:pPr>
            <a:r>
              <a:rPr lang="ja-JP" altLang="ja-JP" sz="1000" dirty="0">
                <a:latin typeface="+mn-ea"/>
                <a:cs typeface="Times New Roman" panose="02020603050405020304" pitchFamily="18" charset="0"/>
              </a:rPr>
              <a:t>　　　　　　</a:t>
            </a:r>
            <a:r>
              <a:rPr lang="ja-JP" altLang="en-US" sz="1000" b="1" u="sng" dirty="0" smtClean="0">
                <a:solidFill>
                  <a:srgbClr val="FF0000"/>
                </a:solidFill>
                <a:effectLst/>
                <a:latin typeface="HGS明朝B" panose="02020800000000000000" pitchFamily="18" charset="-128"/>
                <a:ea typeface="HGS明朝B" panose="02020800000000000000" pitchFamily="18" charset="-128"/>
                <a:cs typeface="Times New Roman" panose="02020603050405020304" pitchFamily="18" charset="0"/>
              </a:rPr>
              <a:t>✤</a:t>
            </a:r>
            <a:r>
              <a:rPr lang="en-US" altLang="ja-JP" sz="1000" b="1" u="sng" dirty="0" smtClean="0">
                <a:solidFill>
                  <a:srgbClr val="FF0000"/>
                </a:solidFill>
                <a:effectLst/>
                <a:latin typeface="HGS明朝B" panose="02020800000000000000" pitchFamily="18" charset="-128"/>
                <a:ea typeface="HGS明朝B" panose="02020800000000000000" pitchFamily="18" charset="-128"/>
                <a:cs typeface="Times New Roman" panose="02020603050405020304" pitchFamily="18" charset="0"/>
              </a:rPr>
              <a:t>1</a:t>
            </a:r>
            <a:r>
              <a:rPr lang="ja-JP" altLang="en-US" sz="1000" b="1" u="sng" dirty="0" smtClean="0">
                <a:solidFill>
                  <a:srgbClr val="FF0000"/>
                </a:solidFill>
                <a:effectLst/>
                <a:latin typeface="HGS明朝B" panose="02020800000000000000" pitchFamily="18" charset="-128"/>
                <a:ea typeface="HGS明朝B" panose="02020800000000000000" pitchFamily="18" charset="-128"/>
                <a:cs typeface="Times New Roman" panose="02020603050405020304" pitchFamily="18" charset="0"/>
              </a:rPr>
              <a:t>～</a:t>
            </a:r>
            <a:r>
              <a:rPr lang="en-US" altLang="ja-JP" sz="1000" b="1" u="sng" dirty="0">
                <a:solidFill>
                  <a:srgbClr val="FF0000"/>
                </a:solidFill>
                <a:latin typeface="HGS明朝B" panose="02020800000000000000" pitchFamily="18" charset="-128"/>
                <a:ea typeface="HGS明朝B" panose="02020800000000000000" pitchFamily="18" charset="-128"/>
                <a:cs typeface="Times New Roman" panose="02020603050405020304" pitchFamily="18" charset="0"/>
              </a:rPr>
              <a:t>9</a:t>
            </a:r>
            <a:r>
              <a:rPr lang="ja-JP" altLang="en-US" sz="1000" b="1" u="sng" dirty="0" smtClean="0">
                <a:solidFill>
                  <a:srgbClr val="FF0000"/>
                </a:solidFill>
                <a:effectLst/>
                <a:latin typeface="HGS明朝B" panose="02020800000000000000" pitchFamily="18" charset="-128"/>
                <a:ea typeface="HGS明朝B" panose="02020800000000000000" pitchFamily="18" charset="-128"/>
                <a:cs typeface="Times New Roman" panose="02020603050405020304" pitchFamily="18" charset="0"/>
              </a:rPr>
              <a:t>の設問をご回答いただき、武州ガス</a:t>
            </a:r>
            <a:r>
              <a:rPr lang="en-US" altLang="ja-JP" sz="1000" b="1" u="sng" dirty="0" smtClean="0">
                <a:solidFill>
                  <a:srgbClr val="FF0000"/>
                </a:solidFill>
                <a:effectLst/>
                <a:latin typeface="HGS明朝B" panose="02020800000000000000" pitchFamily="18" charset="-128"/>
                <a:ea typeface="HGS明朝B" panose="02020800000000000000" pitchFamily="18" charset="-128"/>
                <a:cs typeface="Times New Roman" panose="02020603050405020304" pitchFamily="18" charset="0"/>
              </a:rPr>
              <a:t>(</a:t>
            </a:r>
            <a:r>
              <a:rPr lang="ja-JP" altLang="en-US" sz="1000" b="1" u="sng" dirty="0" smtClean="0">
                <a:solidFill>
                  <a:srgbClr val="FF0000"/>
                </a:solidFill>
                <a:effectLst/>
                <a:latin typeface="HGS明朝B" panose="02020800000000000000" pitchFamily="18" charset="-128"/>
                <a:ea typeface="HGS明朝B" panose="02020800000000000000" pitchFamily="18" charset="-128"/>
                <a:cs typeface="Times New Roman" panose="02020603050405020304" pitchFamily="18" charset="0"/>
              </a:rPr>
              <a:t>株</a:t>
            </a:r>
            <a:r>
              <a:rPr lang="en-US" altLang="ja-JP" sz="1000" b="1" u="sng" dirty="0" smtClean="0">
                <a:solidFill>
                  <a:srgbClr val="FF0000"/>
                </a:solidFill>
                <a:effectLst/>
                <a:latin typeface="HGS明朝B" panose="02020800000000000000" pitchFamily="18" charset="-128"/>
                <a:ea typeface="HGS明朝B" panose="02020800000000000000" pitchFamily="18" charset="-128"/>
                <a:cs typeface="Times New Roman" panose="02020603050405020304" pitchFamily="18" charset="0"/>
              </a:rPr>
              <a:t>)</a:t>
            </a:r>
            <a:r>
              <a:rPr lang="ja-JP" altLang="en-US" sz="1000" b="1" u="sng" dirty="0" smtClean="0">
                <a:solidFill>
                  <a:srgbClr val="FF0000"/>
                </a:solidFill>
                <a:effectLst/>
                <a:latin typeface="HGS明朝B" panose="02020800000000000000" pitchFamily="18" charset="-128"/>
                <a:ea typeface="HGS明朝B" panose="02020800000000000000" pitchFamily="18" charset="-128"/>
                <a:cs typeface="Times New Roman" panose="02020603050405020304" pitchFamily="18" charset="0"/>
              </a:rPr>
              <a:t>プロモーションチームまで</a:t>
            </a:r>
            <a:r>
              <a:rPr lang="ja-JP" altLang="en-US" sz="1000" b="1" u="sng" dirty="0" smtClean="0">
                <a:solidFill>
                  <a:srgbClr val="FF0000"/>
                </a:solidFill>
                <a:latin typeface="HGS明朝B" panose="02020800000000000000" pitchFamily="18" charset="-128"/>
                <a:ea typeface="HGS明朝B" panose="02020800000000000000" pitchFamily="18" charset="-128"/>
                <a:cs typeface="Times New Roman" panose="02020603050405020304" pitchFamily="18" charset="0"/>
              </a:rPr>
              <a:t>お送りください</a:t>
            </a:r>
            <a:r>
              <a:rPr lang="ja-JP" altLang="en-US" sz="1000" b="1" u="sng" dirty="0" smtClean="0">
                <a:solidFill>
                  <a:srgbClr val="FF0000"/>
                </a:solidFill>
                <a:effectLst/>
                <a:latin typeface="HGS明朝B" panose="02020800000000000000" pitchFamily="18" charset="-128"/>
                <a:ea typeface="HGS明朝B" panose="02020800000000000000" pitchFamily="18" charset="-128"/>
                <a:cs typeface="Times New Roman" panose="02020603050405020304" pitchFamily="18" charset="0"/>
              </a:rPr>
              <a:t>✤</a:t>
            </a:r>
            <a:endParaRPr lang="ja-JP" altLang="ja-JP" sz="1000" b="1" u="sng" dirty="0">
              <a:solidFill>
                <a:srgbClr val="FF0000"/>
              </a:solidFill>
              <a:effectLst/>
              <a:latin typeface="HGS明朝B" panose="02020800000000000000" pitchFamily="18" charset="-128"/>
              <a:ea typeface="HGS明朝B" panose="02020800000000000000" pitchFamily="18" charset="-128"/>
              <a:cs typeface="Times New Roman" panose="02020603050405020304" pitchFamily="18" charset="0"/>
            </a:endParaRPr>
          </a:p>
        </p:txBody>
      </p:sp>
    </p:spTree>
    <p:extLst>
      <p:ext uri="{BB962C8B-B14F-4D97-AF65-F5344CB8AC3E}">
        <p14:creationId xmlns:p14="http://schemas.microsoft.com/office/powerpoint/2010/main" val="342052453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2379</TotalTime>
  <Words>1134</Words>
  <Application>Microsoft Office PowerPoint</Application>
  <PresentationFormat>A4 210 x 297 mm</PresentationFormat>
  <Paragraphs>55</Paragraphs>
  <Slides>2</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2</vt:i4>
      </vt:variant>
    </vt:vector>
  </HeadingPairs>
  <TitlesOfParts>
    <vt:vector size="13" baseType="lpstr">
      <vt:lpstr>HGS明朝B</vt:lpstr>
      <vt:lpstr>HGｺﾞｼｯｸM</vt:lpstr>
      <vt:lpstr>游ゴシック</vt:lpstr>
      <vt:lpstr>游ゴシック Light</vt:lpstr>
      <vt:lpstr>游明朝</vt:lpstr>
      <vt:lpstr>Arial</vt:lpstr>
      <vt:lpstr>Calibri</vt:lpstr>
      <vt:lpstr>Calibri Light</vt:lpstr>
      <vt:lpstr>Segoe UI Symbol</vt:lpstr>
      <vt:lpstr>Times New Roman</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廣瀬 香菜美</dc:creator>
  <cp:lastModifiedBy>廣瀬 香菜美</cp:lastModifiedBy>
  <cp:revision>85</cp:revision>
  <cp:lastPrinted>2025-04-16T02:13:20Z</cp:lastPrinted>
  <dcterms:created xsi:type="dcterms:W3CDTF">2023-06-30T05:35:37Z</dcterms:created>
  <dcterms:modified xsi:type="dcterms:W3CDTF">2025-06-24T05:43:48Z</dcterms:modified>
</cp:coreProperties>
</file>